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ppt/charts/chart43.xml" ContentType="application/vnd.openxmlformats-officedocument.drawingml.chart+xml"/>
  <Override PartName="/ppt/charts/chart44.xml" ContentType="application/vnd.openxmlformats-officedocument.drawingml.chart+xml"/>
  <Override PartName="/ppt/charts/chart45.xml" ContentType="application/vnd.openxmlformats-officedocument.drawingml.chart+xml"/>
  <Override PartName="/ppt/charts/chart46.xml" ContentType="application/vnd.openxmlformats-officedocument.drawingml.chart+xml"/>
  <Override PartName="/ppt/charts/chart47.xml" ContentType="application/vnd.openxmlformats-officedocument.drawingml.chart+xml"/>
  <Override PartName="/ppt/charts/chart48.xml" ContentType="application/vnd.openxmlformats-officedocument.drawingml.chart+xml"/>
  <Override PartName="/ppt/charts/chart49.xml" ContentType="application/vnd.openxmlformats-officedocument.drawingml.chart+xml"/>
  <Override PartName="/ppt/charts/chart50.xml" ContentType="application/vnd.openxmlformats-officedocument.drawingml.chart+xml"/>
  <Override PartName="/ppt/charts/chart51.xml" ContentType="application/vnd.openxmlformats-officedocument.drawingml.chart+xml"/>
  <Override PartName="/ppt/charts/chart52.xml" ContentType="application/vnd.openxmlformats-officedocument.drawingml.chart+xml"/>
  <Override PartName="/ppt/charts/chart53.xml" ContentType="application/vnd.openxmlformats-officedocument.drawingml.chart+xml"/>
  <Override PartName="/ppt/charts/chart54.xml" ContentType="application/vnd.openxmlformats-officedocument.drawingml.chart+xml"/>
  <Override PartName="/ppt/charts/chart55.xml" ContentType="application/vnd.openxmlformats-officedocument.drawingml.chart+xml"/>
  <Override PartName="/ppt/charts/chart56.xml" ContentType="application/vnd.openxmlformats-officedocument.drawingml.chart+xml"/>
  <Override PartName="/ppt/charts/chart57.xml" ContentType="application/vnd.openxmlformats-officedocument.drawingml.chart+xml"/>
  <Override PartName="/ppt/charts/chart58.xml" ContentType="application/vnd.openxmlformats-officedocument.drawingml.chart+xml"/>
  <Override PartName="/ppt/charts/chart59.xml" ContentType="application/vnd.openxmlformats-officedocument.drawingml.chart+xml"/>
  <Override PartName="/ppt/charts/chart60.xml" ContentType="application/vnd.openxmlformats-officedocument.drawingml.chart+xml"/>
  <Override PartName="/ppt/charts/chart61.xml" ContentType="application/vnd.openxmlformats-officedocument.drawingml.chart+xml"/>
  <Override PartName="/ppt/charts/chart62.xml" ContentType="application/vnd.openxmlformats-officedocument.drawingml.chart+xml"/>
  <Override PartName="/ppt/charts/chart63.xml" ContentType="application/vnd.openxmlformats-officedocument.drawingml.chart+xml"/>
  <Override PartName="/ppt/charts/chart64.xml" ContentType="application/vnd.openxmlformats-officedocument.drawingml.chart+xml"/>
  <Override PartName="/ppt/charts/chart65.xml" ContentType="application/vnd.openxmlformats-officedocument.drawingml.chart+xml"/>
  <Override PartName="/ppt/charts/chart66.xml" ContentType="application/vnd.openxmlformats-officedocument.drawingml.chart+xml"/>
  <Override PartName="/ppt/charts/chart67.xml" ContentType="application/vnd.openxmlformats-officedocument.drawingml.chart+xml"/>
  <Override PartName="/ppt/charts/chart68.xml" ContentType="application/vnd.openxmlformats-officedocument.drawingml.chart+xml"/>
  <Override PartName="/ppt/charts/chart69.xml" ContentType="application/vnd.openxmlformats-officedocument.drawingml.chart+xml"/>
  <Override PartName="/ppt/charts/chart7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  <p:sldId id="257" r:id="rId3"/>
    <p:sldId id="271" r:id="rId4"/>
    <p:sldId id="259" r:id="rId5"/>
    <p:sldId id="279" r:id="rId6"/>
    <p:sldId id="281" r:id="rId7"/>
    <p:sldId id="273" r:id="rId8"/>
    <p:sldId id="264" r:id="rId9"/>
    <p:sldId id="265" r:id="rId10"/>
    <p:sldId id="288" r:id="rId11"/>
  </p:sldIdLst>
  <p:sldSz cx="9144000" cy="6858000" type="screen4x3"/>
  <p:notesSz cx="6794500" cy="9906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E797BC8-4377-476F-8EF9-28D778E5ED3A}">
          <p14:sldIdLst>
            <p14:sldId id="278"/>
            <p14:sldId id="257"/>
            <p14:sldId id="271"/>
            <p14:sldId id="259"/>
            <p14:sldId id="279"/>
            <p14:sldId id="281"/>
            <p14:sldId id="273"/>
            <p14:sldId id="264"/>
            <p14:sldId id="265"/>
            <p14:sldId id="28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24C2"/>
    <a:srgbClr val="0033CC"/>
    <a:srgbClr val="FF3300"/>
    <a:srgbClr val="FF0066"/>
    <a:srgbClr val="6666FF"/>
    <a:srgbClr val="9966FF"/>
    <a:srgbClr val="1D37A3"/>
    <a:srgbClr val="00467A"/>
    <a:srgbClr val="0035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94" d="100"/>
          <a:sy n="94" d="100"/>
        </p:scale>
        <p:origin x="-1290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1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2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3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4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5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6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7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8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9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0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1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2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3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4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5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6.xlsx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7.xlsx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8.xlsx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9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0.xlsx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1.xlsx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2.xlsx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3.xlsx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4.xlsx"/></Relationships>
</file>

<file path=ppt/charts/_rels/chart6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5.xlsx"/></Relationships>
</file>

<file path=ppt/charts/_rels/chart6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6.xlsx"/></Relationships>
</file>

<file path=ppt/charts/_rels/chart6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7.xlsx"/></Relationships>
</file>

<file path=ppt/charts/_rels/chart6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8.xlsx"/></Relationships>
</file>

<file path=ppt/charts/_rels/chart6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9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7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0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66</c:v>
                </c:pt>
                <c:pt idx="1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explosion val="1"/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28</c:v>
                </c:pt>
                <c:pt idx="1">
                  <c:v>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66</c:v>
                </c:pt>
                <c:pt idx="1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explosion val="1"/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28</c:v>
                </c:pt>
                <c:pt idx="1">
                  <c:v>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66</c:v>
                </c:pt>
                <c:pt idx="1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28</c:v>
                </c:pt>
                <c:pt idx="1">
                  <c:v>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36E-3"/>
          <c:y val="5.0000000000000036E-3"/>
          <c:w val="0.99"/>
          <c:h val="0.9874999999999996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66</c:v>
                </c:pt>
                <c:pt idx="1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36E-3"/>
          <c:y val="5.0000000000000036E-3"/>
          <c:w val="0.99"/>
          <c:h val="0.9874999999999996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36E-3"/>
          <c:y val="5.0000000000000036E-3"/>
          <c:w val="0.99"/>
          <c:h val="0.9874999999999996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36E-3"/>
          <c:y val="5.0000000000000036E-3"/>
          <c:w val="0.99"/>
          <c:h val="0.9874999999999996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36E-3"/>
          <c:y val="5.0000000000000036E-3"/>
          <c:w val="0.99"/>
          <c:h val="0.9874999999999996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36E-3"/>
          <c:y val="5.0000000000000036E-3"/>
          <c:w val="0.99"/>
          <c:h val="0.9874999999999996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36E-3"/>
          <c:y val="5.0000000000000036E-3"/>
          <c:w val="0.99"/>
          <c:h val="0.9874999999999996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28</c:v>
                </c:pt>
                <c:pt idx="1">
                  <c:v>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36E-3"/>
          <c:y val="5.0000000000000036E-3"/>
          <c:w val="0.99"/>
          <c:h val="0.9874999999999996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66</c:v>
                </c:pt>
                <c:pt idx="1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36E-3"/>
          <c:y val="5.0000000000000036E-3"/>
          <c:w val="0.99"/>
          <c:h val="0.9874999999999996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36E-3"/>
          <c:y val="5.0000000000000036E-3"/>
          <c:w val="0.99"/>
          <c:h val="0.9874999999999996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36E-3"/>
          <c:y val="5.0000000000000036E-3"/>
          <c:w val="0.99"/>
          <c:h val="0.9874999999999996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36E-3"/>
          <c:y val="5.0000000000000036E-3"/>
          <c:w val="0.99"/>
          <c:h val="0.9874999999999996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36E-3"/>
          <c:y val="5.0000000000000036E-3"/>
          <c:w val="0.99"/>
          <c:h val="0.9874999999999996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36E-3"/>
          <c:y val="5.0000000000000036E-3"/>
          <c:w val="0.99"/>
          <c:h val="0.9874999999999996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28</c:v>
                </c:pt>
                <c:pt idx="1">
                  <c:v>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36E-3"/>
          <c:y val="5.0000000000000036E-3"/>
          <c:w val="0.99"/>
          <c:h val="0.9874999999999996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66</c:v>
                </c:pt>
                <c:pt idx="1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36E-3"/>
          <c:y val="5.0000000000000036E-3"/>
          <c:w val="0.99"/>
          <c:h val="0.9874999999999996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36E-3"/>
          <c:y val="5.0000000000000036E-3"/>
          <c:w val="0.99"/>
          <c:h val="0.9874999999999996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36E-3"/>
          <c:y val="5.0000000000000036E-3"/>
          <c:w val="0.99"/>
          <c:h val="0.9874999999999996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36E-3"/>
          <c:y val="5.0000000000000036E-3"/>
          <c:w val="0.99"/>
          <c:h val="0.9874999999999996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36E-3"/>
          <c:y val="5.0000000000000036E-3"/>
          <c:w val="0.99"/>
          <c:h val="0.9874999999999996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36E-3"/>
          <c:y val="5.0000000000000036E-3"/>
          <c:w val="0.99"/>
          <c:h val="0.9874999999999996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28</c:v>
                </c:pt>
                <c:pt idx="1">
                  <c:v>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explosion val="1"/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66</c:v>
                </c:pt>
                <c:pt idx="1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explosion val="1"/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28</c:v>
                </c:pt>
                <c:pt idx="1">
                  <c:v>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66</c:v>
                </c:pt>
                <c:pt idx="1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explosion val="1"/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28</c:v>
                </c:pt>
                <c:pt idx="1">
                  <c:v>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66</c:v>
                </c:pt>
                <c:pt idx="1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28</c:v>
                </c:pt>
                <c:pt idx="1">
                  <c:v>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28</c:v>
                </c:pt>
                <c:pt idx="1">
                  <c:v>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197E1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3483C9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66</c:v>
                </c:pt>
                <c:pt idx="1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18E-3"/>
          <c:y val="5.0000000000000018E-3"/>
          <c:w val="0.99"/>
          <c:h val="0.98749999999999982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2B0D7"/>
            </a:solidFill>
            <a:ln w="12700" cap="flat">
              <a:noFill/>
              <a:miter lim="400000"/>
            </a:ln>
            <a:effectLst/>
          </c:spPr>
          <c:dPt>
            <c:idx val="1"/>
            <c:bubble3D val="0"/>
            <c:spPr>
              <a:solidFill>
                <a:srgbClr val="649ABC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1</c:v>
                </c:pt>
                <c:pt idx="1">
                  <c:v>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550CD-FEBD-406D-9654-C9F16F6AACC5}" type="datetimeFigureOut">
              <a:rPr lang="ru-RU" smtClean="0"/>
              <a:pPr/>
              <a:t>19.08.2021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FAEE-FC21-4AC5-B6B1-ED1BD275011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550CD-FEBD-406D-9654-C9F16F6AACC5}" type="datetimeFigureOut">
              <a:rPr lang="ru-RU" smtClean="0"/>
              <a:pPr/>
              <a:t>19.08.2021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FAEE-FC21-4AC5-B6B1-ED1BD275011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550CD-FEBD-406D-9654-C9F16F6AACC5}" type="datetimeFigureOut">
              <a:rPr lang="ru-RU" smtClean="0"/>
              <a:pPr/>
              <a:t>19.08.2021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FAEE-FC21-4AC5-B6B1-ED1BD275011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550CD-FEBD-406D-9654-C9F16F6AACC5}" type="datetimeFigureOut">
              <a:rPr lang="ru-RU" smtClean="0"/>
              <a:pPr/>
              <a:t>19.08.2021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FAEE-FC21-4AC5-B6B1-ED1BD275011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550CD-FEBD-406D-9654-C9F16F6AACC5}" type="datetimeFigureOut">
              <a:rPr lang="ru-RU" smtClean="0"/>
              <a:pPr/>
              <a:t>19.08.2021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A8DFAEE-FC21-4AC5-B6B1-ED1BD275011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550CD-FEBD-406D-9654-C9F16F6AACC5}" type="datetimeFigureOut">
              <a:rPr lang="ru-RU" smtClean="0"/>
              <a:pPr/>
              <a:t>19.08.2021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FAEE-FC21-4AC5-B6B1-ED1BD275011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550CD-FEBD-406D-9654-C9F16F6AACC5}" type="datetimeFigureOut">
              <a:rPr lang="ru-RU" smtClean="0"/>
              <a:pPr/>
              <a:t>19.08.2021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FAEE-FC21-4AC5-B6B1-ED1BD275011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550CD-FEBD-406D-9654-C9F16F6AACC5}" type="datetimeFigureOut">
              <a:rPr lang="ru-RU" smtClean="0"/>
              <a:pPr/>
              <a:t>19.08.2021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FAEE-FC21-4AC5-B6B1-ED1BD275011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550CD-FEBD-406D-9654-C9F16F6AACC5}" type="datetimeFigureOut">
              <a:rPr lang="ru-RU" smtClean="0"/>
              <a:pPr/>
              <a:t>19.08.2021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FAEE-FC21-4AC5-B6B1-ED1BD275011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550CD-FEBD-406D-9654-C9F16F6AACC5}" type="datetimeFigureOut">
              <a:rPr lang="ru-RU" smtClean="0"/>
              <a:pPr/>
              <a:t>19.08.2021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FAEE-FC21-4AC5-B6B1-ED1BD275011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550CD-FEBD-406D-9654-C9F16F6AACC5}" type="datetimeFigureOut">
              <a:rPr lang="ru-RU" smtClean="0"/>
              <a:pPr/>
              <a:t>19.08.2021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FAEE-FC21-4AC5-B6B1-ED1BD275011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alpha val="29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F550CD-FEBD-406D-9654-C9F16F6AACC5}" type="datetimeFigureOut">
              <a:rPr lang="ru-RU" smtClean="0"/>
              <a:pPr/>
              <a:t>19.08.2021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A8DFAEE-FC21-4AC5-B6B1-ED1BD275011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hyperlink" Target="http://cabinets.fss.ru/" TargetMode="External"/><Relationship Id="rId7" Type="http://schemas.openxmlformats.org/officeDocument/2006/relationships/chart" Target="../charts/chart4.xml"/><Relationship Id="rId2" Type="http://schemas.openxmlformats.org/officeDocument/2006/relationships/hyperlink" Target="http://r73.fss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10" Type="http://schemas.openxmlformats.org/officeDocument/2006/relationships/chart" Target="../charts/chart7.xml"/><Relationship Id="rId4" Type="http://schemas.openxmlformats.org/officeDocument/2006/relationships/chart" Target="../charts/chart1.xml"/><Relationship Id="rId9" Type="http://schemas.openxmlformats.org/officeDocument/2006/relationships/chart" Target="../charts/char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4.xml"/><Relationship Id="rId13" Type="http://schemas.openxmlformats.org/officeDocument/2006/relationships/chart" Target="../charts/chart19.xml"/><Relationship Id="rId3" Type="http://schemas.openxmlformats.org/officeDocument/2006/relationships/chart" Target="../charts/chart9.xml"/><Relationship Id="rId7" Type="http://schemas.openxmlformats.org/officeDocument/2006/relationships/chart" Target="../charts/chart13.xml"/><Relationship Id="rId12" Type="http://schemas.openxmlformats.org/officeDocument/2006/relationships/chart" Target="../charts/chart18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2.xml"/><Relationship Id="rId11" Type="http://schemas.openxmlformats.org/officeDocument/2006/relationships/chart" Target="../charts/chart17.xml"/><Relationship Id="rId5" Type="http://schemas.openxmlformats.org/officeDocument/2006/relationships/chart" Target="../charts/chart11.xml"/><Relationship Id="rId15" Type="http://schemas.openxmlformats.org/officeDocument/2006/relationships/chart" Target="../charts/chart21.xml"/><Relationship Id="rId10" Type="http://schemas.openxmlformats.org/officeDocument/2006/relationships/chart" Target="../charts/chart16.xml"/><Relationship Id="rId4" Type="http://schemas.openxmlformats.org/officeDocument/2006/relationships/chart" Target="../charts/chart10.xml"/><Relationship Id="rId9" Type="http://schemas.openxmlformats.org/officeDocument/2006/relationships/chart" Target="../charts/chart15.xml"/><Relationship Id="rId14" Type="http://schemas.openxmlformats.org/officeDocument/2006/relationships/chart" Target="../charts/chart2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7.xml"/><Relationship Id="rId3" Type="http://schemas.openxmlformats.org/officeDocument/2006/relationships/chart" Target="../charts/chart22.xml"/><Relationship Id="rId7" Type="http://schemas.openxmlformats.org/officeDocument/2006/relationships/chart" Target="../charts/chart26.xml"/><Relationship Id="rId2" Type="http://schemas.openxmlformats.org/officeDocument/2006/relationships/hyperlink" Target="http://cabinets.fss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5.xml"/><Relationship Id="rId5" Type="http://schemas.openxmlformats.org/officeDocument/2006/relationships/chart" Target="../charts/chart24.xml"/><Relationship Id="rId10" Type="http://schemas.openxmlformats.org/officeDocument/2006/relationships/image" Target="../media/image3.png"/><Relationship Id="rId4" Type="http://schemas.openxmlformats.org/officeDocument/2006/relationships/chart" Target="../charts/chart23.xml"/><Relationship Id="rId9" Type="http://schemas.openxmlformats.org/officeDocument/2006/relationships/chart" Target="../charts/chart2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5.xml"/><Relationship Id="rId3" Type="http://schemas.openxmlformats.org/officeDocument/2006/relationships/chart" Target="../charts/chart30.xml"/><Relationship Id="rId7" Type="http://schemas.openxmlformats.org/officeDocument/2006/relationships/chart" Target="../charts/chart34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3.xml"/><Relationship Id="rId5" Type="http://schemas.openxmlformats.org/officeDocument/2006/relationships/chart" Target="../charts/chart32.xml"/><Relationship Id="rId10" Type="http://schemas.openxmlformats.org/officeDocument/2006/relationships/image" Target="../media/image5.png"/><Relationship Id="rId4" Type="http://schemas.openxmlformats.org/officeDocument/2006/relationships/chart" Target="../charts/chart31.xml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2.xml"/><Relationship Id="rId13" Type="http://schemas.openxmlformats.org/officeDocument/2006/relationships/chart" Target="../charts/chart47.xml"/><Relationship Id="rId3" Type="http://schemas.openxmlformats.org/officeDocument/2006/relationships/chart" Target="../charts/chart37.xml"/><Relationship Id="rId7" Type="http://schemas.openxmlformats.org/officeDocument/2006/relationships/chart" Target="../charts/chart41.xml"/><Relationship Id="rId12" Type="http://schemas.openxmlformats.org/officeDocument/2006/relationships/chart" Target="../charts/chart46.xml"/><Relationship Id="rId2" Type="http://schemas.openxmlformats.org/officeDocument/2006/relationships/chart" Target="../charts/chart36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0.xml"/><Relationship Id="rId11" Type="http://schemas.openxmlformats.org/officeDocument/2006/relationships/chart" Target="../charts/chart45.xml"/><Relationship Id="rId5" Type="http://schemas.openxmlformats.org/officeDocument/2006/relationships/chart" Target="../charts/chart39.xml"/><Relationship Id="rId15" Type="http://schemas.openxmlformats.org/officeDocument/2006/relationships/chart" Target="../charts/chart49.xml"/><Relationship Id="rId10" Type="http://schemas.openxmlformats.org/officeDocument/2006/relationships/chart" Target="../charts/chart44.xml"/><Relationship Id="rId4" Type="http://schemas.openxmlformats.org/officeDocument/2006/relationships/chart" Target="../charts/chart38.xml"/><Relationship Id="rId9" Type="http://schemas.openxmlformats.org/officeDocument/2006/relationships/chart" Target="../charts/chart43.xml"/><Relationship Id="rId14" Type="http://schemas.openxmlformats.org/officeDocument/2006/relationships/chart" Target="../charts/chart4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6.xml"/><Relationship Id="rId3" Type="http://schemas.openxmlformats.org/officeDocument/2006/relationships/chart" Target="../charts/chart51.xml"/><Relationship Id="rId7" Type="http://schemas.openxmlformats.org/officeDocument/2006/relationships/chart" Target="../charts/chart55.xml"/><Relationship Id="rId2" Type="http://schemas.openxmlformats.org/officeDocument/2006/relationships/chart" Target="../charts/chart50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4.xml"/><Relationship Id="rId5" Type="http://schemas.openxmlformats.org/officeDocument/2006/relationships/chart" Target="../charts/chart53.xml"/><Relationship Id="rId4" Type="http://schemas.openxmlformats.org/officeDocument/2006/relationships/chart" Target="../charts/chart52.xml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3.xml"/><Relationship Id="rId3" Type="http://schemas.openxmlformats.org/officeDocument/2006/relationships/chart" Target="../charts/chart58.xml"/><Relationship Id="rId7" Type="http://schemas.openxmlformats.org/officeDocument/2006/relationships/chart" Target="../charts/chart62.xml"/><Relationship Id="rId2" Type="http://schemas.openxmlformats.org/officeDocument/2006/relationships/chart" Target="../charts/chart57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61.xml"/><Relationship Id="rId5" Type="http://schemas.openxmlformats.org/officeDocument/2006/relationships/chart" Target="../charts/chart60.xml"/><Relationship Id="rId4" Type="http://schemas.openxmlformats.org/officeDocument/2006/relationships/chart" Target="../charts/chart59.xml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9.xml"/><Relationship Id="rId3" Type="http://schemas.openxmlformats.org/officeDocument/2006/relationships/chart" Target="../charts/chart64.xml"/><Relationship Id="rId7" Type="http://schemas.openxmlformats.org/officeDocument/2006/relationships/chart" Target="../charts/chart68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67.xml"/><Relationship Id="rId5" Type="http://schemas.openxmlformats.org/officeDocument/2006/relationships/chart" Target="../charts/chart66.xml"/><Relationship Id="rId4" Type="http://schemas.openxmlformats.org/officeDocument/2006/relationships/chart" Target="../charts/chart65.xml"/><Relationship Id="rId9" Type="http://schemas.openxmlformats.org/officeDocument/2006/relationships/chart" Target="../charts/chart7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7"/>
            <a:ext cx="8136904" cy="23762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277728" y="2996952"/>
            <a:ext cx="86439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1D37A3"/>
                </a:solidFill>
                <a:latin typeface="Calibri" pitchFamily="34" charset="0"/>
                <a:cs typeface="Calibri" pitchFamily="34" charset="0"/>
              </a:rPr>
              <a:t>Личные кабинеты Фонда.</a:t>
            </a:r>
          </a:p>
          <a:p>
            <a:pPr algn="ctr"/>
            <a:r>
              <a:rPr lang="ru-RU" sz="4000" b="1" i="1" dirty="0" smtClean="0">
                <a:solidFill>
                  <a:srgbClr val="1D37A3"/>
                </a:solidFill>
                <a:latin typeface="Calibri" pitchFamily="34" charset="0"/>
                <a:cs typeface="Calibri" pitchFamily="34" charset="0"/>
              </a:rPr>
              <a:t>Кабинет страхователя.</a:t>
            </a:r>
            <a:endParaRPr lang="en-US" sz="4000" b="1" i="1" dirty="0" smtClean="0">
              <a:solidFill>
                <a:srgbClr val="1D37A3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endParaRPr lang="ru-RU" sz="4000" b="1" i="1" dirty="0">
              <a:solidFill>
                <a:srgbClr val="1D37A3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67944" y="5661248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1D37A3"/>
                </a:solidFill>
                <a:latin typeface="Calibri" pitchFamily="34" charset="0"/>
                <a:cs typeface="Calibri" pitchFamily="34" charset="0"/>
              </a:rPr>
              <a:t>20</a:t>
            </a:r>
            <a:r>
              <a:rPr lang="ru-RU" sz="2800" b="1" i="1" dirty="0" smtClean="0">
                <a:solidFill>
                  <a:srgbClr val="1D37A3"/>
                </a:solidFill>
                <a:latin typeface="Calibri" pitchFamily="34" charset="0"/>
                <a:cs typeface="Calibri" pitchFamily="34" charset="0"/>
              </a:rPr>
              <a:t>21</a:t>
            </a:r>
            <a:endParaRPr lang="ru-RU" sz="2800" b="1" i="1" dirty="0">
              <a:solidFill>
                <a:srgbClr val="1D37A3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1935181"/>
            <a:ext cx="4464495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Государственное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учреждение -Ульяновское  региональное  отделение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484784"/>
            <a:ext cx="68407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5924C2"/>
                </a:solidFill>
              </a:rPr>
              <a:t>По вопросам выплаты субсидий</a:t>
            </a:r>
          </a:p>
          <a:p>
            <a:pPr algn="ctr"/>
            <a:r>
              <a:rPr lang="ru-RU" sz="3600" b="1" i="1" dirty="0" smtClean="0">
                <a:solidFill>
                  <a:srgbClr val="5924C2"/>
                </a:solidFill>
              </a:rPr>
              <a:t>необходимо обращаться в отдел назначения по телефонам:</a:t>
            </a:r>
          </a:p>
          <a:p>
            <a:pPr algn="ctr"/>
            <a:r>
              <a:rPr lang="ru-RU" sz="3600" b="1" i="1" dirty="0" smtClean="0">
                <a:solidFill>
                  <a:srgbClr val="5924C2"/>
                </a:solidFill>
              </a:rPr>
              <a:t>(</a:t>
            </a:r>
            <a:r>
              <a:rPr lang="ru-RU" sz="3600" b="1" i="1" smtClean="0">
                <a:solidFill>
                  <a:srgbClr val="5924C2"/>
                </a:solidFill>
              </a:rPr>
              <a:t>8422</a:t>
            </a:r>
            <a:r>
              <a:rPr lang="ru-RU" sz="3600" b="1" i="1" smtClean="0">
                <a:solidFill>
                  <a:srgbClr val="5924C2"/>
                </a:solidFill>
              </a:rPr>
              <a:t>) </a:t>
            </a:r>
            <a:r>
              <a:rPr lang="ru-RU" sz="3600" b="1" i="1" dirty="0">
                <a:solidFill>
                  <a:srgbClr val="5924C2"/>
                </a:solidFill>
              </a:rPr>
              <a:t>24 </a:t>
            </a:r>
            <a:r>
              <a:rPr lang="ru-RU" sz="3600" b="1" i="1">
                <a:solidFill>
                  <a:srgbClr val="5924C2"/>
                </a:solidFill>
              </a:rPr>
              <a:t>87 </a:t>
            </a:r>
            <a:r>
              <a:rPr lang="ru-RU" sz="3600" b="1" i="1" smtClean="0">
                <a:solidFill>
                  <a:srgbClr val="5924C2"/>
                </a:solidFill>
              </a:rPr>
              <a:t>19</a:t>
            </a:r>
            <a:endParaRPr lang="ru-RU" sz="3600" b="1" i="1" dirty="0">
              <a:solidFill>
                <a:srgbClr val="5924C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59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428604"/>
            <a:ext cx="8352928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1D37A3"/>
                </a:solidFill>
                <a:latin typeface="Calibri" pitchFamily="34" charset="0"/>
                <a:cs typeface="Calibri" pitchFamily="34" charset="0"/>
              </a:rPr>
              <a:t>Информационные ресурсы </a:t>
            </a:r>
            <a:endParaRPr lang="en-US" sz="4000" b="1" i="1" dirty="0" smtClean="0">
              <a:solidFill>
                <a:srgbClr val="1D37A3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ru-RU" sz="4000" b="1" i="1" dirty="0" smtClean="0">
                <a:solidFill>
                  <a:srgbClr val="1D37A3"/>
                </a:solidFill>
                <a:latin typeface="Calibri" pitchFamily="34" charset="0"/>
                <a:cs typeface="Calibri" pitchFamily="34" charset="0"/>
              </a:rPr>
              <a:t>в</a:t>
            </a:r>
            <a:r>
              <a:rPr lang="en-US" sz="4000" b="1" i="1" dirty="0" smtClean="0">
                <a:solidFill>
                  <a:srgbClr val="1D37A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4000" b="1" i="1" dirty="0" smtClean="0">
                <a:solidFill>
                  <a:srgbClr val="1D37A3"/>
                </a:solidFill>
                <a:latin typeface="Calibri" pitchFamily="34" charset="0"/>
                <a:cs typeface="Calibri" pitchFamily="34" charset="0"/>
              </a:rPr>
              <a:t>сети Интернет</a:t>
            </a:r>
            <a:r>
              <a:rPr lang="en-US" sz="4000" b="1" i="1" dirty="0" smtClean="0">
                <a:solidFill>
                  <a:srgbClr val="1D37A3"/>
                </a:solidFill>
                <a:latin typeface="Calibri" pitchFamily="34" charset="0"/>
                <a:cs typeface="Calibri" pitchFamily="34" charset="0"/>
              </a:rPr>
              <a:t>:</a:t>
            </a:r>
            <a:r>
              <a:rPr lang="ru-RU" sz="4000" b="1" i="1" dirty="0" smtClean="0">
                <a:solidFill>
                  <a:srgbClr val="1D37A3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000" b="1" i="1" dirty="0" smtClean="0">
                <a:solidFill>
                  <a:srgbClr val="1D37A3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40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40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3200" b="1" i="1" dirty="0" smtClean="0">
                <a:solidFill>
                  <a:srgbClr val="1D37A3"/>
                </a:solidFill>
                <a:latin typeface="Calibri" pitchFamily="34" charset="0"/>
                <a:cs typeface="Calibri" pitchFamily="34" charset="0"/>
              </a:rPr>
              <a:t>Сайт ГУ-УРО ФСС РФ</a:t>
            </a:r>
            <a:r>
              <a:rPr lang="en-US" sz="3200" b="1" i="1" dirty="0" smtClean="0">
                <a:solidFill>
                  <a:srgbClr val="1D37A3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3200" b="1" i="1" dirty="0" smtClean="0">
                <a:solidFill>
                  <a:srgbClr val="1D37A3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3600" b="1" i="1" u="sng" dirty="0" smtClean="0">
                <a:cs typeface="Calibri" pitchFamily="34" charset="0"/>
                <a:hlinkClick r:id="rId2"/>
              </a:rPr>
              <a:t>http://r73.fss.ru</a:t>
            </a:r>
            <a:r>
              <a:rPr lang="en-US" sz="3600" b="1" i="1" u="sng" dirty="0" smtClean="0">
                <a:cs typeface="Calibri" pitchFamily="34" charset="0"/>
              </a:rPr>
              <a:t> </a:t>
            </a:r>
            <a:r>
              <a:rPr lang="ru-RU" sz="3600" b="1" i="1" u="sng" dirty="0" smtClean="0">
                <a:cs typeface="Calibri" pitchFamily="34" charset="0"/>
              </a:rPr>
              <a:t> </a:t>
            </a:r>
            <a:r>
              <a:rPr lang="ru-RU" b="1" i="1" u="sng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b="1" i="1" u="sng" dirty="0" smtClean="0">
                <a:latin typeface="Calibri" pitchFamily="34" charset="0"/>
                <a:cs typeface="Calibri" pitchFamily="34" charset="0"/>
              </a:rPr>
            </a:br>
            <a:r>
              <a:rPr lang="ru-RU" b="1" i="1" u="sng" dirty="0" smtClean="0">
                <a:latin typeface="Calibri" pitchFamily="34" charset="0"/>
                <a:cs typeface="Calibri" pitchFamily="34" charset="0"/>
              </a:rPr>
              <a:t>    </a:t>
            </a:r>
            <a:br>
              <a:rPr lang="ru-RU" b="1" i="1" u="sng" dirty="0" smtClean="0">
                <a:latin typeface="Calibri" pitchFamily="34" charset="0"/>
                <a:cs typeface="Calibri" pitchFamily="34" charset="0"/>
              </a:rPr>
            </a:br>
            <a:r>
              <a:rPr lang="ru-RU" sz="3200" b="1" i="1" dirty="0" smtClean="0">
                <a:solidFill>
                  <a:srgbClr val="1D37A3"/>
                </a:solidFill>
                <a:latin typeface="Calibri" pitchFamily="34" charset="0"/>
                <a:cs typeface="Calibri" pitchFamily="34" charset="0"/>
              </a:rPr>
              <a:t>Личные кабинеты</a:t>
            </a:r>
            <a:r>
              <a:rPr lang="ru-RU" b="1" i="1" u="sng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b="1" i="1" u="sng" dirty="0" smtClean="0">
                <a:latin typeface="Calibri" pitchFamily="34" charset="0"/>
                <a:cs typeface="Calibri" pitchFamily="34" charset="0"/>
              </a:rPr>
            </a:br>
            <a:r>
              <a:rPr lang="en-US" sz="3600" b="1" i="1" u="sng" dirty="0" smtClean="0">
                <a:solidFill>
                  <a:schemeClr val="accent2">
                    <a:lumMod val="75000"/>
                  </a:schemeClr>
                </a:solidFill>
                <a:cs typeface="Calibri" pitchFamily="34" charset="0"/>
                <a:hlinkClick r:id="rId3"/>
              </a:rPr>
              <a:t>http</a:t>
            </a:r>
            <a:r>
              <a:rPr lang="ru-RU" sz="3600" b="1" i="1" u="sng" dirty="0" smtClean="0">
                <a:solidFill>
                  <a:schemeClr val="accent2">
                    <a:lumMod val="75000"/>
                  </a:schemeClr>
                </a:solidFill>
                <a:cs typeface="Calibri" pitchFamily="34" charset="0"/>
                <a:hlinkClick r:id="rId3"/>
              </a:rPr>
              <a:t>://</a:t>
            </a:r>
            <a:r>
              <a:rPr lang="en-US" sz="3600" b="1" i="1" u="sng" dirty="0" err="1" smtClean="0">
                <a:solidFill>
                  <a:schemeClr val="accent2">
                    <a:lumMod val="75000"/>
                  </a:schemeClr>
                </a:solidFill>
                <a:cs typeface="Calibri" pitchFamily="34" charset="0"/>
                <a:hlinkClick r:id="rId3"/>
              </a:rPr>
              <a:t>lk</a:t>
            </a:r>
            <a:r>
              <a:rPr lang="ru-RU" sz="3600" b="1" i="1" u="sng" dirty="0" smtClean="0">
                <a:solidFill>
                  <a:schemeClr val="accent2">
                    <a:lumMod val="75000"/>
                  </a:schemeClr>
                </a:solidFill>
                <a:cs typeface="Calibri" pitchFamily="34" charset="0"/>
                <a:hlinkClick r:id="rId3"/>
              </a:rPr>
              <a:t>.</a:t>
            </a:r>
            <a:r>
              <a:rPr lang="en-US" sz="3600" b="1" i="1" u="sng" dirty="0" smtClean="0">
                <a:solidFill>
                  <a:schemeClr val="accent2">
                    <a:lumMod val="75000"/>
                  </a:schemeClr>
                </a:solidFill>
                <a:cs typeface="Calibri" pitchFamily="34" charset="0"/>
                <a:hlinkClick r:id="rId3"/>
              </a:rPr>
              <a:t>fss</a:t>
            </a:r>
            <a:r>
              <a:rPr lang="ru-RU" sz="3600" b="1" i="1" u="sng" dirty="0" smtClean="0">
                <a:solidFill>
                  <a:schemeClr val="accent2">
                    <a:lumMod val="75000"/>
                  </a:schemeClr>
                </a:solidFill>
                <a:cs typeface="Calibri" pitchFamily="34" charset="0"/>
                <a:hlinkClick r:id="rId3"/>
              </a:rPr>
              <a:t>.</a:t>
            </a:r>
            <a:r>
              <a:rPr lang="en-US" sz="3600" b="1" i="1" u="sng" dirty="0" smtClean="0">
                <a:solidFill>
                  <a:schemeClr val="accent2">
                    <a:lumMod val="75000"/>
                  </a:schemeClr>
                </a:solidFill>
                <a:cs typeface="Calibri" pitchFamily="34" charset="0"/>
                <a:hlinkClick r:id="rId3"/>
              </a:rPr>
              <a:t>ru</a:t>
            </a:r>
            <a:r>
              <a:rPr lang="ru-RU" sz="3600" b="1" i="1" u="sng" dirty="0" smtClean="0">
                <a:solidFill>
                  <a:schemeClr val="accent2">
                    <a:lumMod val="75000"/>
                  </a:schemeClr>
                </a:solidFill>
                <a:cs typeface="Calibri" pitchFamily="34" charset="0"/>
                <a:hlinkClick r:id="rId3"/>
              </a:rPr>
              <a:t>/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cs typeface="Calibri" pitchFamily="34" charset="0"/>
              </a:rPr>
              <a:t/>
            </a:r>
            <a:b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cs typeface="Calibri" pitchFamily="34" charset="0"/>
              </a:rPr>
            </a:br>
            <a:r>
              <a:rPr lang="en-US" sz="3600" u="sng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3600" u="sng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3600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7008148" y="394601"/>
            <a:ext cx="1892574" cy="889261"/>
            <a:chOff x="3617842" y="5294211"/>
            <a:chExt cx="5584863" cy="2624152"/>
          </a:xfrm>
        </p:grpSpPr>
        <p:grpSp>
          <p:nvGrpSpPr>
            <p:cNvPr id="5" name="Group 488"/>
            <p:cNvGrpSpPr/>
            <p:nvPr/>
          </p:nvGrpSpPr>
          <p:grpSpPr>
            <a:xfrm>
              <a:off x="3617842" y="7130464"/>
              <a:ext cx="534222" cy="787899"/>
              <a:chOff x="0" y="50862"/>
              <a:chExt cx="1017256" cy="1500304"/>
            </a:xfrm>
          </p:grpSpPr>
          <p:graphicFrame>
            <p:nvGraphicFramePr>
              <p:cNvPr id="24" name="Chart 486"/>
              <p:cNvGraphicFramePr/>
              <p:nvPr/>
            </p:nvGraphicFramePr>
            <p:xfrm>
              <a:off x="0" y="50862"/>
              <a:ext cx="1017257" cy="10172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25" name="Shape 487"/>
              <p:cNvSpPr/>
              <p:nvPr/>
            </p:nvSpPr>
            <p:spPr>
              <a:xfrm>
                <a:off x="246374" y="552821"/>
                <a:ext cx="492765" cy="9983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6" name="Group 493"/>
            <p:cNvGrpSpPr/>
            <p:nvPr/>
          </p:nvGrpSpPr>
          <p:grpSpPr>
            <a:xfrm>
              <a:off x="6517664" y="6286927"/>
              <a:ext cx="1200513" cy="1631436"/>
              <a:chOff x="0" y="0"/>
              <a:chExt cx="2286000" cy="3106554"/>
            </a:xfrm>
          </p:grpSpPr>
          <p:graphicFrame>
            <p:nvGraphicFramePr>
              <p:cNvPr id="22" name="Chart 491"/>
              <p:cNvGraphicFramePr/>
              <p:nvPr/>
            </p:nvGraphicFramePr>
            <p:xfrm>
              <a:off x="0" y="0"/>
              <a:ext cx="2286000" cy="228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23" name="Shape 492"/>
              <p:cNvSpPr/>
              <p:nvPr/>
            </p:nvSpPr>
            <p:spPr>
              <a:xfrm>
                <a:off x="672171" y="1198745"/>
                <a:ext cx="941658" cy="1907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7" name="Group 498"/>
            <p:cNvGrpSpPr/>
            <p:nvPr/>
          </p:nvGrpSpPr>
          <p:grpSpPr>
            <a:xfrm>
              <a:off x="5184126" y="6286927"/>
              <a:ext cx="1200513" cy="1631436"/>
              <a:chOff x="0" y="0"/>
              <a:chExt cx="2286000" cy="3106554"/>
            </a:xfrm>
          </p:grpSpPr>
          <p:graphicFrame>
            <p:nvGraphicFramePr>
              <p:cNvPr id="20" name="Chart 496"/>
              <p:cNvGraphicFramePr/>
              <p:nvPr/>
            </p:nvGraphicFramePr>
            <p:xfrm>
              <a:off x="0" y="0"/>
              <a:ext cx="2286000" cy="228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21" name="Shape 497"/>
              <p:cNvSpPr/>
              <p:nvPr/>
            </p:nvSpPr>
            <p:spPr>
              <a:xfrm>
                <a:off x="672171" y="1198745"/>
                <a:ext cx="941658" cy="1907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8" name="Group 503"/>
            <p:cNvGrpSpPr/>
            <p:nvPr/>
          </p:nvGrpSpPr>
          <p:grpSpPr>
            <a:xfrm>
              <a:off x="3918762" y="5849673"/>
              <a:ext cx="1467293" cy="2068690"/>
              <a:chOff x="-245745" y="-470832"/>
              <a:chExt cx="2794000" cy="3939166"/>
            </a:xfrm>
          </p:grpSpPr>
          <p:graphicFrame>
            <p:nvGraphicFramePr>
              <p:cNvPr id="18" name="Chart 501"/>
              <p:cNvGraphicFramePr/>
              <p:nvPr/>
            </p:nvGraphicFramePr>
            <p:xfrm>
              <a:off x="-245746" y="-470833"/>
              <a:ext cx="2794001" cy="2794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sp>
            <p:nvSpPr>
              <p:cNvPr id="19" name="Shape 502"/>
              <p:cNvSpPr/>
              <p:nvPr/>
            </p:nvSpPr>
            <p:spPr>
              <a:xfrm>
                <a:off x="586022" y="1178001"/>
                <a:ext cx="1130464" cy="2290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9" name="Group 509"/>
            <p:cNvGrpSpPr/>
            <p:nvPr/>
          </p:nvGrpSpPr>
          <p:grpSpPr>
            <a:xfrm>
              <a:off x="5617462" y="5294211"/>
              <a:ext cx="1667379" cy="2624152"/>
              <a:chOff x="0" y="0"/>
              <a:chExt cx="3175000" cy="4996870"/>
            </a:xfrm>
          </p:grpSpPr>
          <p:graphicFrame>
            <p:nvGraphicFramePr>
              <p:cNvPr id="16" name="Chart 507"/>
              <p:cNvGraphicFramePr/>
              <p:nvPr/>
            </p:nvGraphicFramePr>
            <p:xfrm>
              <a:off x="0" y="0"/>
              <a:ext cx="3175000" cy="3175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sp>
            <p:nvSpPr>
              <p:cNvPr id="17" name="Shape 508"/>
              <p:cNvSpPr/>
              <p:nvPr/>
            </p:nvSpPr>
            <p:spPr>
              <a:xfrm>
                <a:off x="755382" y="1567934"/>
                <a:ext cx="1664236" cy="34289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10" name="Group 515"/>
            <p:cNvGrpSpPr/>
            <p:nvPr/>
          </p:nvGrpSpPr>
          <p:grpSpPr>
            <a:xfrm>
              <a:off x="7590792" y="5849673"/>
              <a:ext cx="1611913" cy="2068690"/>
              <a:chOff x="-521127" y="-470832"/>
              <a:chExt cx="3069382" cy="3939166"/>
            </a:xfrm>
          </p:grpSpPr>
          <p:graphicFrame>
            <p:nvGraphicFramePr>
              <p:cNvPr id="14" name="Chart 513"/>
              <p:cNvGraphicFramePr/>
              <p:nvPr>
                <p:extLst>
                  <p:ext uri="{D42A27DB-BD31-4B8C-83A1-F6EECF244321}">
                    <p14:modId xmlns:p14="http://schemas.microsoft.com/office/powerpoint/2010/main" val="2826695153"/>
                  </p:ext>
                </p:extLst>
              </p:nvPr>
            </p:nvGraphicFramePr>
            <p:xfrm>
              <a:off x="-521127" y="-470832"/>
              <a:ext cx="3069382" cy="279399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  <p:sp>
            <p:nvSpPr>
              <p:cNvPr id="15" name="Shape 514"/>
              <p:cNvSpPr/>
              <p:nvPr/>
            </p:nvSpPr>
            <p:spPr>
              <a:xfrm>
                <a:off x="586022" y="1178001"/>
                <a:ext cx="1130464" cy="2290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11" name="Group 521"/>
            <p:cNvGrpSpPr/>
            <p:nvPr/>
          </p:nvGrpSpPr>
          <p:grpSpPr>
            <a:xfrm>
              <a:off x="7429261" y="6934705"/>
              <a:ext cx="666952" cy="983657"/>
              <a:chOff x="0" y="63500"/>
              <a:chExt cx="1270000" cy="1873063"/>
            </a:xfrm>
          </p:grpSpPr>
          <p:graphicFrame>
            <p:nvGraphicFramePr>
              <p:cNvPr id="12" name="Chart 519"/>
              <p:cNvGraphicFramePr/>
              <p:nvPr/>
            </p:nvGraphicFramePr>
            <p:xfrm>
              <a:off x="0" y="63500"/>
              <a:ext cx="1270000" cy="127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0"/>
              </a:graphicData>
            </a:graphic>
          </p:graphicFrame>
          <p:sp>
            <p:nvSpPr>
              <p:cNvPr id="13" name="Shape 520"/>
              <p:cNvSpPr/>
              <p:nvPr/>
            </p:nvSpPr>
            <p:spPr>
              <a:xfrm>
                <a:off x="307587" y="690172"/>
                <a:ext cx="615195" cy="12463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263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643050"/>
            <a:ext cx="778674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sz="2000" b="1" i="1" dirty="0" smtClean="0">
                <a:solidFill>
                  <a:srgbClr val="00355C"/>
                </a:solidFill>
              </a:rPr>
              <a:t>Получение данных нового электронного листка  нетрудоспособности, закрытого медицинской организацией;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b="1" i="1" dirty="0" smtClean="0">
                <a:solidFill>
                  <a:srgbClr val="00355C"/>
                </a:solidFill>
              </a:rPr>
              <a:t>Вывод на печать и экспорт данных ЭЛН в </a:t>
            </a:r>
            <a:r>
              <a:rPr lang="en-US" sz="2000" b="1" i="1" dirty="0" smtClean="0">
                <a:solidFill>
                  <a:srgbClr val="00355C"/>
                </a:solidFill>
              </a:rPr>
              <a:t>xml-</a:t>
            </a:r>
            <a:r>
              <a:rPr lang="ru-RU" sz="2000" b="1" i="1" dirty="0" smtClean="0">
                <a:solidFill>
                  <a:srgbClr val="00355C"/>
                </a:solidFill>
              </a:rPr>
              <a:t>файл с возможностью последующей загрузки этого файла в ПО Страхователя для создания и подписания реестров для отправки в ФСС;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b="1" i="1" dirty="0" smtClean="0">
                <a:solidFill>
                  <a:srgbClr val="00355C"/>
                </a:solidFill>
              </a:rPr>
              <a:t>Поиск и просмотр реестров, отправленных в ФСС и пособий, выплаченных ФСС в рамках «Прямых выплат»</a:t>
            </a:r>
            <a:r>
              <a:rPr lang="en-US" sz="2000" b="1" i="1" dirty="0" smtClean="0">
                <a:solidFill>
                  <a:srgbClr val="00355C"/>
                </a:solidFill>
              </a:rPr>
              <a:t>;</a:t>
            </a:r>
            <a:endParaRPr lang="ru-RU" sz="2000" b="1" i="1" dirty="0" smtClean="0">
              <a:solidFill>
                <a:srgbClr val="00355C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b="1" i="1" dirty="0" smtClean="0">
                <a:solidFill>
                  <a:srgbClr val="00355C"/>
                </a:solidFill>
              </a:rPr>
              <a:t>Просмотр и выгрузка списка ошибок при проверке реестра и пособий для дальнейшей обработки в ПО Страхователя;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b="1" i="1" dirty="0">
                <a:solidFill>
                  <a:srgbClr val="00355C"/>
                </a:solidFill>
              </a:rPr>
              <a:t>Ф</a:t>
            </a:r>
            <a:r>
              <a:rPr lang="ru-RU" sz="2000" b="1" i="1" dirty="0" smtClean="0">
                <a:solidFill>
                  <a:srgbClr val="00355C"/>
                </a:solidFill>
              </a:rPr>
              <a:t>ормирование обращений в ФСС (в части Прямых выплат) и получение ответов на них;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b="1" i="1" dirty="0">
                <a:solidFill>
                  <a:srgbClr val="00355C"/>
                </a:solidFill>
              </a:rPr>
              <a:t>П</a:t>
            </a:r>
            <a:r>
              <a:rPr lang="ru-RU" sz="2000" b="1" i="1" dirty="0" smtClean="0">
                <a:solidFill>
                  <a:srgbClr val="00355C"/>
                </a:solidFill>
              </a:rPr>
              <a:t>росмотр извещений, сформированных сотрудником ФСС при работе с реестром и пособиями;</a:t>
            </a:r>
            <a:endParaRPr lang="ru-RU" sz="2000" b="1" i="1" dirty="0">
              <a:solidFill>
                <a:srgbClr val="00355C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172400" y="33265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7106131" y="97912"/>
            <a:ext cx="1892574" cy="889261"/>
            <a:chOff x="3617842" y="5294211"/>
            <a:chExt cx="5584863" cy="2624152"/>
          </a:xfrm>
        </p:grpSpPr>
        <p:grpSp>
          <p:nvGrpSpPr>
            <p:cNvPr id="6" name="Group 488"/>
            <p:cNvGrpSpPr/>
            <p:nvPr/>
          </p:nvGrpSpPr>
          <p:grpSpPr>
            <a:xfrm>
              <a:off x="3617842" y="7130464"/>
              <a:ext cx="534222" cy="787899"/>
              <a:chOff x="0" y="50862"/>
              <a:chExt cx="1017256" cy="1500304"/>
            </a:xfrm>
          </p:grpSpPr>
          <p:graphicFrame>
            <p:nvGraphicFramePr>
              <p:cNvPr id="25" name="Chart 486"/>
              <p:cNvGraphicFramePr/>
              <p:nvPr/>
            </p:nvGraphicFramePr>
            <p:xfrm>
              <a:off x="0" y="50862"/>
              <a:ext cx="1017257" cy="10172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26" name="Shape 487"/>
              <p:cNvSpPr/>
              <p:nvPr/>
            </p:nvSpPr>
            <p:spPr>
              <a:xfrm>
                <a:off x="246374" y="552821"/>
                <a:ext cx="492765" cy="9983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7" name="Group 493"/>
            <p:cNvGrpSpPr/>
            <p:nvPr/>
          </p:nvGrpSpPr>
          <p:grpSpPr>
            <a:xfrm>
              <a:off x="6517664" y="6286927"/>
              <a:ext cx="1200513" cy="1631436"/>
              <a:chOff x="0" y="0"/>
              <a:chExt cx="2286000" cy="3106554"/>
            </a:xfrm>
          </p:grpSpPr>
          <p:graphicFrame>
            <p:nvGraphicFramePr>
              <p:cNvPr id="23" name="Chart 491"/>
              <p:cNvGraphicFramePr/>
              <p:nvPr/>
            </p:nvGraphicFramePr>
            <p:xfrm>
              <a:off x="0" y="0"/>
              <a:ext cx="2286000" cy="228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24" name="Shape 492"/>
              <p:cNvSpPr/>
              <p:nvPr/>
            </p:nvSpPr>
            <p:spPr>
              <a:xfrm>
                <a:off x="672171" y="1198745"/>
                <a:ext cx="941658" cy="1907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8" name="Group 498"/>
            <p:cNvGrpSpPr/>
            <p:nvPr/>
          </p:nvGrpSpPr>
          <p:grpSpPr>
            <a:xfrm>
              <a:off x="5184126" y="6286927"/>
              <a:ext cx="1200513" cy="1631436"/>
              <a:chOff x="0" y="0"/>
              <a:chExt cx="2286000" cy="3106554"/>
            </a:xfrm>
          </p:grpSpPr>
          <p:graphicFrame>
            <p:nvGraphicFramePr>
              <p:cNvPr id="21" name="Chart 496"/>
              <p:cNvGraphicFramePr/>
              <p:nvPr/>
            </p:nvGraphicFramePr>
            <p:xfrm>
              <a:off x="0" y="0"/>
              <a:ext cx="2286000" cy="228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22" name="Shape 497"/>
              <p:cNvSpPr/>
              <p:nvPr/>
            </p:nvSpPr>
            <p:spPr>
              <a:xfrm>
                <a:off x="672171" y="1198745"/>
                <a:ext cx="941658" cy="1907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9" name="Group 503"/>
            <p:cNvGrpSpPr/>
            <p:nvPr/>
          </p:nvGrpSpPr>
          <p:grpSpPr>
            <a:xfrm>
              <a:off x="3918762" y="5849673"/>
              <a:ext cx="1467293" cy="2068690"/>
              <a:chOff x="-245745" y="-470832"/>
              <a:chExt cx="2794000" cy="3939166"/>
            </a:xfrm>
          </p:grpSpPr>
          <p:graphicFrame>
            <p:nvGraphicFramePr>
              <p:cNvPr id="19" name="Chart 501"/>
              <p:cNvGraphicFramePr/>
              <p:nvPr>
                <p:extLst>
                  <p:ext uri="{D42A27DB-BD31-4B8C-83A1-F6EECF244321}">
                    <p14:modId xmlns:p14="http://schemas.microsoft.com/office/powerpoint/2010/main" val="3863111262"/>
                  </p:ext>
                </p:extLst>
              </p:nvPr>
            </p:nvGraphicFramePr>
            <p:xfrm>
              <a:off x="-245746" y="-470833"/>
              <a:ext cx="2794001" cy="2794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20" name="Shape 502"/>
              <p:cNvSpPr/>
              <p:nvPr/>
            </p:nvSpPr>
            <p:spPr>
              <a:xfrm>
                <a:off x="586022" y="1178001"/>
                <a:ext cx="1130464" cy="2290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10" name="Group 509"/>
            <p:cNvGrpSpPr/>
            <p:nvPr/>
          </p:nvGrpSpPr>
          <p:grpSpPr>
            <a:xfrm>
              <a:off x="5617462" y="5294211"/>
              <a:ext cx="1667379" cy="2624152"/>
              <a:chOff x="0" y="0"/>
              <a:chExt cx="3175000" cy="4996870"/>
            </a:xfrm>
          </p:grpSpPr>
          <p:graphicFrame>
            <p:nvGraphicFramePr>
              <p:cNvPr id="17" name="Chart 507"/>
              <p:cNvGraphicFramePr/>
              <p:nvPr/>
            </p:nvGraphicFramePr>
            <p:xfrm>
              <a:off x="0" y="0"/>
              <a:ext cx="3175000" cy="3175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18" name="Shape 508"/>
              <p:cNvSpPr/>
              <p:nvPr/>
            </p:nvSpPr>
            <p:spPr>
              <a:xfrm>
                <a:off x="755382" y="1567934"/>
                <a:ext cx="1664236" cy="34289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11" name="Group 515"/>
            <p:cNvGrpSpPr/>
            <p:nvPr/>
          </p:nvGrpSpPr>
          <p:grpSpPr>
            <a:xfrm>
              <a:off x="7735411" y="5849673"/>
              <a:ext cx="1467294" cy="2068690"/>
              <a:chOff x="-245745" y="-470832"/>
              <a:chExt cx="2794000" cy="3939166"/>
            </a:xfrm>
          </p:grpSpPr>
          <p:graphicFrame>
            <p:nvGraphicFramePr>
              <p:cNvPr id="15" name="Chart 513"/>
              <p:cNvGraphicFramePr/>
              <p:nvPr>
                <p:extLst>
                  <p:ext uri="{D42A27DB-BD31-4B8C-83A1-F6EECF244321}">
                    <p14:modId xmlns:p14="http://schemas.microsoft.com/office/powerpoint/2010/main" val="2226607598"/>
                  </p:ext>
                </p:extLst>
              </p:nvPr>
            </p:nvGraphicFramePr>
            <p:xfrm>
              <a:off x="-245746" y="-470833"/>
              <a:ext cx="2794001" cy="2794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sp>
            <p:nvSpPr>
              <p:cNvPr id="16" name="Shape 514"/>
              <p:cNvSpPr/>
              <p:nvPr/>
            </p:nvSpPr>
            <p:spPr>
              <a:xfrm>
                <a:off x="586022" y="1178001"/>
                <a:ext cx="1130464" cy="2290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12" name="Group 521"/>
            <p:cNvGrpSpPr/>
            <p:nvPr/>
          </p:nvGrpSpPr>
          <p:grpSpPr>
            <a:xfrm>
              <a:off x="7429261" y="6934705"/>
              <a:ext cx="666952" cy="983657"/>
              <a:chOff x="0" y="63500"/>
              <a:chExt cx="1270000" cy="1873063"/>
            </a:xfrm>
          </p:grpSpPr>
          <p:graphicFrame>
            <p:nvGraphicFramePr>
              <p:cNvPr id="13" name="Chart 519"/>
              <p:cNvGraphicFramePr/>
              <p:nvPr/>
            </p:nvGraphicFramePr>
            <p:xfrm>
              <a:off x="0" y="63500"/>
              <a:ext cx="1270000" cy="127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sp>
            <p:nvSpPr>
              <p:cNvPr id="14" name="Shape 520"/>
              <p:cNvSpPr/>
              <p:nvPr/>
            </p:nvSpPr>
            <p:spPr>
              <a:xfrm>
                <a:off x="307587" y="690172"/>
                <a:ext cx="615195" cy="12463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</p:grpSp>
      <p:grpSp>
        <p:nvGrpSpPr>
          <p:cNvPr id="27" name="Группа 26"/>
          <p:cNvGrpSpPr/>
          <p:nvPr/>
        </p:nvGrpSpPr>
        <p:grpSpPr>
          <a:xfrm>
            <a:off x="7106131" y="97912"/>
            <a:ext cx="1892574" cy="889261"/>
            <a:chOff x="3617842" y="5294211"/>
            <a:chExt cx="5584863" cy="2624152"/>
          </a:xfrm>
        </p:grpSpPr>
        <p:grpSp>
          <p:nvGrpSpPr>
            <p:cNvPr id="28" name="Group 488"/>
            <p:cNvGrpSpPr/>
            <p:nvPr/>
          </p:nvGrpSpPr>
          <p:grpSpPr>
            <a:xfrm>
              <a:off x="3617842" y="7130464"/>
              <a:ext cx="534222" cy="787899"/>
              <a:chOff x="0" y="50862"/>
              <a:chExt cx="1017256" cy="1500304"/>
            </a:xfrm>
          </p:grpSpPr>
          <p:graphicFrame>
            <p:nvGraphicFramePr>
              <p:cNvPr id="47" name="Chart 486"/>
              <p:cNvGraphicFramePr/>
              <p:nvPr/>
            </p:nvGraphicFramePr>
            <p:xfrm>
              <a:off x="0" y="50862"/>
              <a:ext cx="1017257" cy="10172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  <p:sp>
            <p:nvSpPr>
              <p:cNvPr id="48" name="Shape 487"/>
              <p:cNvSpPr/>
              <p:nvPr/>
            </p:nvSpPr>
            <p:spPr>
              <a:xfrm>
                <a:off x="246374" y="552821"/>
                <a:ext cx="492765" cy="9983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29" name="Group 493"/>
            <p:cNvGrpSpPr/>
            <p:nvPr/>
          </p:nvGrpSpPr>
          <p:grpSpPr>
            <a:xfrm>
              <a:off x="6517664" y="6286927"/>
              <a:ext cx="1200513" cy="1631436"/>
              <a:chOff x="0" y="0"/>
              <a:chExt cx="2286000" cy="3106554"/>
            </a:xfrm>
          </p:grpSpPr>
          <p:graphicFrame>
            <p:nvGraphicFramePr>
              <p:cNvPr id="45" name="Chart 491"/>
              <p:cNvGraphicFramePr/>
              <p:nvPr/>
            </p:nvGraphicFramePr>
            <p:xfrm>
              <a:off x="0" y="0"/>
              <a:ext cx="2286000" cy="228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0"/>
              </a:graphicData>
            </a:graphic>
          </p:graphicFrame>
          <p:sp>
            <p:nvSpPr>
              <p:cNvPr id="46" name="Shape 492"/>
              <p:cNvSpPr/>
              <p:nvPr/>
            </p:nvSpPr>
            <p:spPr>
              <a:xfrm>
                <a:off x="672171" y="1198745"/>
                <a:ext cx="941658" cy="1907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30" name="Group 498"/>
            <p:cNvGrpSpPr/>
            <p:nvPr/>
          </p:nvGrpSpPr>
          <p:grpSpPr>
            <a:xfrm>
              <a:off x="5184126" y="6286927"/>
              <a:ext cx="1200513" cy="1631436"/>
              <a:chOff x="0" y="0"/>
              <a:chExt cx="2286000" cy="3106554"/>
            </a:xfrm>
          </p:grpSpPr>
          <p:graphicFrame>
            <p:nvGraphicFramePr>
              <p:cNvPr id="43" name="Chart 496"/>
              <p:cNvGraphicFramePr/>
              <p:nvPr/>
            </p:nvGraphicFramePr>
            <p:xfrm>
              <a:off x="0" y="0"/>
              <a:ext cx="2286000" cy="228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1"/>
              </a:graphicData>
            </a:graphic>
          </p:graphicFrame>
          <p:sp>
            <p:nvSpPr>
              <p:cNvPr id="44" name="Shape 497"/>
              <p:cNvSpPr/>
              <p:nvPr/>
            </p:nvSpPr>
            <p:spPr>
              <a:xfrm>
                <a:off x="672171" y="1198745"/>
                <a:ext cx="941658" cy="1907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31" name="Group 503"/>
            <p:cNvGrpSpPr/>
            <p:nvPr/>
          </p:nvGrpSpPr>
          <p:grpSpPr>
            <a:xfrm>
              <a:off x="3918762" y="5849673"/>
              <a:ext cx="1467293" cy="2068690"/>
              <a:chOff x="-245745" y="-470832"/>
              <a:chExt cx="2794000" cy="3939166"/>
            </a:xfrm>
          </p:grpSpPr>
          <p:graphicFrame>
            <p:nvGraphicFramePr>
              <p:cNvPr id="41" name="Chart 501"/>
              <p:cNvGraphicFramePr/>
              <p:nvPr>
                <p:extLst>
                  <p:ext uri="{D42A27DB-BD31-4B8C-83A1-F6EECF244321}">
                    <p14:modId xmlns:p14="http://schemas.microsoft.com/office/powerpoint/2010/main" val="3863111262"/>
                  </p:ext>
                </p:extLst>
              </p:nvPr>
            </p:nvGraphicFramePr>
            <p:xfrm>
              <a:off x="-245746" y="-470833"/>
              <a:ext cx="2794001" cy="2794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2"/>
              </a:graphicData>
            </a:graphic>
          </p:graphicFrame>
          <p:sp>
            <p:nvSpPr>
              <p:cNvPr id="42" name="Shape 502"/>
              <p:cNvSpPr/>
              <p:nvPr/>
            </p:nvSpPr>
            <p:spPr>
              <a:xfrm>
                <a:off x="586022" y="1178001"/>
                <a:ext cx="1130464" cy="2290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32" name="Group 509"/>
            <p:cNvGrpSpPr/>
            <p:nvPr/>
          </p:nvGrpSpPr>
          <p:grpSpPr>
            <a:xfrm>
              <a:off x="5617462" y="5294211"/>
              <a:ext cx="1667379" cy="2624152"/>
              <a:chOff x="0" y="0"/>
              <a:chExt cx="3175000" cy="4996870"/>
            </a:xfrm>
          </p:grpSpPr>
          <p:graphicFrame>
            <p:nvGraphicFramePr>
              <p:cNvPr id="39" name="Chart 507"/>
              <p:cNvGraphicFramePr/>
              <p:nvPr/>
            </p:nvGraphicFramePr>
            <p:xfrm>
              <a:off x="0" y="0"/>
              <a:ext cx="3175000" cy="3175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3"/>
              </a:graphicData>
            </a:graphic>
          </p:graphicFrame>
          <p:sp>
            <p:nvSpPr>
              <p:cNvPr id="40" name="Shape 508"/>
              <p:cNvSpPr/>
              <p:nvPr/>
            </p:nvSpPr>
            <p:spPr>
              <a:xfrm>
                <a:off x="755382" y="1567934"/>
                <a:ext cx="1664236" cy="34289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33" name="Group 515"/>
            <p:cNvGrpSpPr/>
            <p:nvPr/>
          </p:nvGrpSpPr>
          <p:grpSpPr>
            <a:xfrm>
              <a:off x="7735411" y="5849673"/>
              <a:ext cx="1467294" cy="2068690"/>
              <a:chOff x="-245745" y="-470832"/>
              <a:chExt cx="2794000" cy="3939166"/>
            </a:xfrm>
          </p:grpSpPr>
          <p:graphicFrame>
            <p:nvGraphicFramePr>
              <p:cNvPr id="37" name="Chart 513"/>
              <p:cNvGraphicFramePr/>
              <p:nvPr>
                <p:extLst>
                  <p:ext uri="{D42A27DB-BD31-4B8C-83A1-F6EECF244321}">
                    <p14:modId xmlns:p14="http://schemas.microsoft.com/office/powerpoint/2010/main" val="2226607598"/>
                  </p:ext>
                </p:extLst>
              </p:nvPr>
            </p:nvGraphicFramePr>
            <p:xfrm>
              <a:off x="-245746" y="-470833"/>
              <a:ext cx="2794001" cy="2794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4"/>
              </a:graphicData>
            </a:graphic>
          </p:graphicFrame>
          <p:sp>
            <p:nvSpPr>
              <p:cNvPr id="38" name="Shape 514"/>
              <p:cNvSpPr/>
              <p:nvPr/>
            </p:nvSpPr>
            <p:spPr>
              <a:xfrm>
                <a:off x="586022" y="1178001"/>
                <a:ext cx="1130464" cy="2290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34" name="Group 521"/>
            <p:cNvGrpSpPr/>
            <p:nvPr/>
          </p:nvGrpSpPr>
          <p:grpSpPr>
            <a:xfrm>
              <a:off x="7429261" y="6934705"/>
              <a:ext cx="666952" cy="983657"/>
              <a:chOff x="0" y="63500"/>
              <a:chExt cx="1270000" cy="1873063"/>
            </a:xfrm>
          </p:grpSpPr>
          <p:graphicFrame>
            <p:nvGraphicFramePr>
              <p:cNvPr id="35" name="Chart 519"/>
              <p:cNvGraphicFramePr/>
              <p:nvPr/>
            </p:nvGraphicFramePr>
            <p:xfrm>
              <a:off x="0" y="63500"/>
              <a:ext cx="1270000" cy="127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5"/>
              </a:graphicData>
            </a:graphic>
          </p:graphicFrame>
          <p:sp>
            <p:nvSpPr>
              <p:cNvPr id="36" name="Shape 520"/>
              <p:cNvSpPr/>
              <p:nvPr/>
            </p:nvSpPr>
            <p:spPr>
              <a:xfrm>
                <a:off x="307587" y="690172"/>
                <a:ext cx="615195" cy="12463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</p:grpSp>
      <p:sp>
        <p:nvSpPr>
          <p:cNvPr id="49" name="TextBox 48"/>
          <p:cNvSpPr txBox="1"/>
          <p:nvPr/>
        </p:nvSpPr>
        <p:spPr>
          <a:xfrm>
            <a:off x="714348" y="214290"/>
            <a:ext cx="62151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5924C2"/>
                </a:solidFill>
                <a:latin typeface="Calibri" pitchFamily="34" charset="0"/>
                <a:cs typeface="Calibri" pitchFamily="34" charset="0"/>
              </a:rPr>
              <a:t>Функции личного кабинета страхователя</a:t>
            </a:r>
            <a:endParaRPr lang="ru-RU" sz="3200" b="1" i="1" dirty="0">
              <a:solidFill>
                <a:srgbClr val="5924C2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49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2656"/>
            <a:ext cx="81369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5924C2"/>
                </a:solidFill>
                <a:latin typeface="Calibri" pitchFamily="34" charset="0"/>
                <a:cs typeface="Calibri" pitchFamily="34" charset="0"/>
              </a:rPr>
              <a:t>Личный кабинет </a:t>
            </a:r>
          </a:p>
          <a:p>
            <a:pPr algn="ctr"/>
            <a:r>
              <a:rPr lang="ru-RU" sz="3200" b="1" i="1" dirty="0" smtClean="0">
                <a:solidFill>
                  <a:srgbClr val="5924C2"/>
                </a:solidFill>
                <a:latin typeface="Calibri" pitchFamily="34" charset="0"/>
                <a:cs typeface="Calibri" pitchFamily="34" charset="0"/>
              </a:rPr>
              <a:t>страхователя</a:t>
            </a:r>
          </a:p>
          <a:p>
            <a:r>
              <a:rPr lang="en-US" sz="3200" b="1" i="1" u="sng" dirty="0" smtClean="0">
                <a:solidFill>
                  <a:srgbClr val="C00000"/>
                </a:solidFill>
                <a:hlinkClick r:id="rId2"/>
              </a:rPr>
              <a:t>http</a:t>
            </a:r>
            <a:r>
              <a:rPr lang="ru-RU" sz="3200" b="1" i="1" u="sng" dirty="0" smtClean="0">
                <a:solidFill>
                  <a:srgbClr val="C00000"/>
                </a:solidFill>
                <a:hlinkClick r:id="rId2"/>
              </a:rPr>
              <a:t>://</a:t>
            </a:r>
            <a:r>
              <a:rPr lang="en-US" sz="3200" b="1" i="1" u="sng" dirty="0" err="1" smtClean="0">
                <a:solidFill>
                  <a:srgbClr val="C00000"/>
                </a:solidFill>
                <a:hlinkClick r:id="rId2"/>
              </a:rPr>
              <a:t>lk</a:t>
            </a:r>
            <a:r>
              <a:rPr lang="ru-RU" sz="3200" b="1" i="1" u="sng" dirty="0" smtClean="0">
                <a:solidFill>
                  <a:srgbClr val="C00000"/>
                </a:solidFill>
                <a:hlinkClick r:id="rId2"/>
              </a:rPr>
              <a:t>.</a:t>
            </a:r>
            <a:r>
              <a:rPr lang="en-US" sz="3200" b="1" i="1" u="sng" dirty="0" err="1" smtClean="0">
                <a:solidFill>
                  <a:srgbClr val="C00000"/>
                </a:solidFill>
                <a:hlinkClick r:id="rId2"/>
              </a:rPr>
              <a:t>fss</a:t>
            </a:r>
            <a:r>
              <a:rPr lang="ru-RU" sz="3200" b="1" i="1" u="sng" dirty="0" smtClean="0">
                <a:solidFill>
                  <a:srgbClr val="C00000"/>
                </a:solidFill>
                <a:hlinkClick r:id="rId2"/>
              </a:rPr>
              <a:t>.</a:t>
            </a:r>
            <a:r>
              <a:rPr lang="en-US" sz="3200" b="1" i="1" u="sng" dirty="0" err="1" smtClean="0">
                <a:solidFill>
                  <a:srgbClr val="C00000"/>
                </a:solidFill>
                <a:hlinkClick r:id="rId2"/>
              </a:rPr>
              <a:t>ru</a:t>
            </a:r>
            <a:r>
              <a:rPr lang="ru-RU" sz="3200" b="1" i="1" u="sng" dirty="0" smtClean="0">
                <a:solidFill>
                  <a:srgbClr val="C00000"/>
                </a:solidFill>
                <a:hlinkClick r:id="rId2"/>
              </a:rPr>
              <a:t>/</a:t>
            </a:r>
            <a:endParaRPr lang="ru-RU" sz="3200" b="1" i="1" u="sng" dirty="0" smtClean="0">
              <a:solidFill>
                <a:srgbClr val="C00000"/>
              </a:solidFill>
            </a:endParaRPr>
          </a:p>
          <a:p>
            <a:endParaRPr lang="ru-RU" sz="3200" b="1" i="1" u="sng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3200" b="1" i="1" dirty="0">
              <a:solidFill>
                <a:srgbClr val="0070C0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7020272" y="299605"/>
            <a:ext cx="1892574" cy="889261"/>
            <a:chOff x="3617842" y="5294211"/>
            <a:chExt cx="5584863" cy="2624152"/>
          </a:xfrm>
        </p:grpSpPr>
        <p:grpSp>
          <p:nvGrpSpPr>
            <p:cNvPr id="5" name="Group 488"/>
            <p:cNvGrpSpPr/>
            <p:nvPr/>
          </p:nvGrpSpPr>
          <p:grpSpPr>
            <a:xfrm>
              <a:off x="3617842" y="7130464"/>
              <a:ext cx="534222" cy="787899"/>
              <a:chOff x="0" y="50862"/>
              <a:chExt cx="1017256" cy="1500304"/>
            </a:xfrm>
          </p:grpSpPr>
          <p:graphicFrame>
            <p:nvGraphicFramePr>
              <p:cNvPr id="24" name="Chart 486"/>
              <p:cNvGraphicFramePr/>
              <p:nvPr/>
            </p:nvGraphicFramePr>
            <p:xfrm>
              <a:off x="0" y="50862"/>
              <a:ext cx="1017257" cy="10172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25" name="Shape 487"/>
              <p:cNvSpPr/>
              <p:nvPr/>
            </p:nvSpPr>
            <p:spPr>
              <a:xfrm>
                <a:off x="246374" y="552821"/>
                <a:ext cx="492765" cy="9983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6" name="Group 493"/>
            <p:cNvGrpSpPr/>
            <p:nvPr/>
          </p:nvGrpSpPr>
          <p:grpSpPr>
            <a:xfrm>
              <a:off x="6517664" y="6286927"/>
              <a:ext cx="1200513" cy="1631436"/>
              <a:chOff x="0" y="0"/>
              <a:chExt cx="2286000" cy="3106554"/>
            </a:xfrm>
          </p:grpSpPr>
          <p:graphicFrame>
            <p:nvGraphicFramePr>
              <p:cNvPr id="22" name="Chart 491"/>
              <p:cNvGraphicFramePr/>
              <p:nvPr/>
            </p:nvGraphicFramePr>
            <p:xfrm>
              <a:off x="0" y="0"/>
              <a:ext cx="2286000" cy="228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23" name="Shape 492"/>
              <p:cNvSpPr/>
              <p:nvPr/>
            </p:nvSpPr>
            <p:spPr>
              <a:xfrm>
                <a:off x="672171" y="1198745"/>
                <a:ext cx="941658" cy="1907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7" name="Group 498"/>
            <p:cNvGrpSpPr/>
            <p:nvPr/>
          </p:nvGrpSpPr>
          <p:grpSpPr>
            <a:xfrm>
              <a:off x="5184126" y="6286927"/>
              <a:ext cx="1200513" cy="1631436"/>
              <a:chOff x="0" y="0"/>
              <a:chExt cx="2286000" cy="3106554"/>
            </a:xfrm>
          </p:grpSpPr>
          <p:graphicFrame>
            <p:nvGraphicFramePr>
              <p:cNvPr id="20" name="Chart 496"/>
              <p:cNvGraphicFramePr/>
              <p:nvPr/>
            </p:nvGraphicFramePr>
            <p:xfrm>
              <a:off x="0" y="0"/>
              <a:ext cx="2286000" cy="228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21" name="Shape 497"/>
              <p:cNvSpPr/>
              <p:nvPr/>
            </p:nvSpPr>
            <p:spPr>
              <a:xfrm>
                <a:off x="672171" y="1198745"/>
                <a:ext cx="941658" cy="1907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8" name="Group 503"/>
            <p:cNvGrpSpPr/>
            <p:nvPr/>
          </p:nvGrpSpPr>
          <p:grpSpPr>
            <a:xfrm>
              <a:off x="3918762" y="5849673"/>
              <a:ext cx="1467293" cy="2068690"/>
              <a:chOff x="-245745" y="-470832"/>
              <a:chExt cx="2794000" cy="3939166"/>
            </a:xfrm>
          </p:grpSpPr>
          <p:graphicFrame>
            <p:nvGraphicFramePr>
              <p:cNvPr id="18" name="Chart 501"/>
              <p:cNvGraphicFramePr/>
              <p:nvPr/>
            </p:nvGraphicFramePr>
            <p:xfrm>
              <a:off x="-245746" y="-470833"/>
              <a:ext cx="2794001" cy="2794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19" name="Shape 502"/>
              <p:cNvSpPr/>
              <p:nvPr/>
            </p:nvSpPr>
            <p:spPr>
              <a:xfrm>
                <a:off x="586022" y="1178001"/>
                <a:ext cx="1130464" cy="2290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9" name="Group 509"/>
            <p:cNvGrpSpPr/>
            <p:nvPr/>
          </p:nvGrpSpPr>
          <p:grpSpPr>
            <a:xfrm>
              <a:off x="5617462" y="5294211"/>
              <a:ext cx="1667379" cy="2624152"/>
              <a:chOff x="0" y="0"/>
              <a:chExt cx="3175000" cy="4996870"/>
            </a:xfrm>
          </p:grpSpPr>
          <p:graphicFrame>
            <p:nvGraphicFramePr>
              <p:cNvPr id="16" name="Chart 507"/>
              <p:cNvGraphicFramePr/>
              <p:nvPr/>
            </p:nvGraphicFramePr>
            <p:xfrm>
              <a:off x="0" y="0"/>
              <a:ext cx="3175000" cy="3175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sp>
            <p:nvSpPr>
              <p:cNvPr id="17" name="Shape 508"/>
              <p:cNvSpPr/>
              <p:nvPr/>
            </p:nvSpPr>
            <p:spPr>
              <a:xfrm>
                <a:off x="755382" y="1567934"/>
                <a:ext cx="1664236" cy="34289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0" name="Group 515"/>
            <p:cNvGrpSpPr/>
            <p:nvPr/>
          </p:nvGrpSpPr>
          <p:grpSpPr>
            <a:xfrm>
              <a:off x="7735411" y="5849673"/>
              <a:ext cx="1467294" cy="2068690"/>
              <a:chOff x="-245745" y="-470832"/>
              <a:chExt cx="2794000" cy="3939166"/>
            </a:xfrm>
          </p:grpSpPr>
          <p:graphicFrame>
            <p:nvGraphicFramePr>
              <p:cNvPr id="14" name="Chart 513"/>
              <p:cNvGraphicFramePr/>
              <p:nvPr>
                <p:extLst>
                  <p:ext uri="{D42A27DB-BD31-4B8C-83A1-F6EECF244321}">
                    <p14:modId xmlns:p14="http://schemas.microsoft.com/office/powerpoint/2010/main" val="2226607598"/>
                  </p:ext>
                </p:extLst>
              </p:nvPr>
            </p:nvGraphicFramePr>
            <p:xfrm>
              <a:off x="-245745" y="-470832"/>
              <a:ext cx="2794000" cy="279399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sp>
            <p:nvSpPr>
              <p:cNvPr id="15" name="Shape 514"/>
              <p:cNvSpPr/>
              <p:nvPr/>
            </p:nvSpPr>
            <p:spPr>
              <a:xfrm>
                <a:off x="586022" y="1178001"/>
                <a:ext cx="1130464" cy="2290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1" name="Group 521"/>
            <p:cNvGrpSpPr/>
            <p:nvPr/>
          </p:nvGrpSpPr>
          <p:grpSpPr>
            <a:xfrm>
              <a:off x="7429261" y="6934705"/>
              <a:ext cx="666952" cy="983657"/>
              <a:chOff x="0" y="63500"/>
              <a:chExt cx="1270000" cy="1873063"/>
            </a:xfrm>
          </p:grpSpPr>
          <p:graphicFrame>
            <p:nvGraphicFramePr>
              <p:cNvPr id="12" name="Chart 519"/>
              <p:cNvGraphicFramePr/>
              <p:nvPr/>
            </p:nvGraphicFramePr>
            <p:xfrm>
              <a:off x="0" y="63500"/>
              <a:ext cx="1270000" cy="127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  <p:sp>
            <p:nvSpPr>
              <p:cNvPr id="13" name="Shape 520"/>
              <p:cNvSpPr/>
              <p:nvPr/>
            </p:nvSpPr>
            <p:spPr>
              <a:xfrm>
                <a:off x="307587" y="690172"/>
                <a:ext cx="615195" cy="12463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</p:grpSp>
      <p:pic>
        <p:nvPicPr>
          <p:cNvPr id="26" name="Рисунок 25"/>
          <p:cNvPicPr/>
          <p:nvPr/>
        </p:nvPicPr>
        <p:blipFill>
          <a:blip r:embed="rId10"/>
          <a:stretch>
            <a:fillRect/>
          </a:stretch>
        </p:blipFill>
        <p:spPr>
          <a:xfrm>
            <a:off x="1043608" y="2132856"/>
            <a:ext cx="7520031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77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7020272" y="327838"/>
            <a:ext cx="1892574" cy="889261"/>
            <a:chOff x="3617842" y="5294211"/>
            <a:chExt cx="5584863" cy="2624153"/>
          </a:xfrm>
        </p:grpSpPr>
        <p:grpSp>
          <p:nvGrpSpPr>
            <p:cNvPr id="3" name="Group 488"/>
            <p:cNvGrpSpPr/>
            <p:nvPr/>
          </p:nvGrpSpPr>
          <p:grpSpPr>
            <a:xfrm>
              <a:off x="3617842" y="7130464"/>
              <a:ext cx="534223" cy="787900"/>
              <a:chOff x="0" y="50862"/>
              <a:chExt cx="1017257" cy="1500306"/>
            </a:xfrm>
          </p:grpSpPr>
          <p:graphicFrame>
            <p:nvGraphicFramePr>
              <p:cNvPr id="22" name="Chart 486"/>
              <p:cNvGraphicFramePr/>
              <p:nvPr/>
            </p:nvGraphicFramePr>
            <p:xfrm>
              <a:off x="0" y="50862"/>
              <a:ext cx="1017257" cy="10172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23" name="Shape 487"/>
              <p:cNvSpPr/>
              <p:nvPr/>
            </p:nvSpPr>
            <p:spPr>
              <a:xfrm>
                <a:off x="246374" y="552821"/>
                <a:ext cx="492765" cy="9983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4" name="Group 493"/>
            <p:cNvGrpSpPr/>
            <p:nvPr/>
          </p:nvGrpSpPr>
          <p:grpSpPr>
            <a:xfrm>
              <a:off x="6517664" y="6286927"/>
              <a:ext cx="1200513" cy="1631436"/>
              <a:chOff x="0" y="0"/>
              <a:chExt cx="2286000" cy="3106555"/>
            </a:xfrm>
          </p:grpSpPr>
          <p:graphicFrame>
            <p:nvGraphicFramePr>
              <p:cNvPr id="20" name="Chart 491"/>
              <p:cNvGraphicFramePr/>
              <p:nvPr/>
            </p:nvGraphicFramePr>
            <p:xfrm>
              <a:off x="0" y="0"/>
              <a:ext cx="2286000" cy="228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21" name="Shape 492"/>
              <p:cNvSpPr/>
              <p:nvPr/>
            </p:nvSpPr>
            <p:spPr>
              <a:xfrm>
                <a:off x="672171" y="1198745"/>
                <a:ext cx="941658" cy="1907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5" name="Group 498"/>
            <p:cNvGrpSpPr/>
            <p:nvPr/>
          </p:nvGrpSpPr>
          <p:grpSpPr>
            <a:xfrm>
              <a:off x="5184126" y="6286927"/>
              <a:ext cx="1200513" cy="1631436"/>
              <a:chOff x="0" y="0"/>
              <a:chExt cx="2286000" cy="3106555"/>
            </a:xfrm>
          </p:grpSpPr>
          <p:graphicFrame>
            <p:nvGraphicFramePr>
              <p:cNvPr id="18" name="Chart 496"/>
              <p:cNvGraphicFramePr/>
              <p:nvPr/>
            </p:nvGraphicFramePr>
            <p:xfrm>
              <a:off x="0" y="0"/>
              <a:ext cx="2286000" cy="228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9" name="Shape 497"/>
              <p:cNvSpPr/>
              <p:nvPr/>
            </p:nvSpPr>
            <p:spPr>
              <a:xfrm>
                <a:off x="672171" y="1198745"/>
                <a:ext cx="941658" cy="1907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6" name="Group 503"/>
            <p:cNvGrpSpPr/>
            <p:nvPr/>
          </p:nvGrpSpPr>
          <p:grpSpPr>
            <a:xfrm>
              <a:off x="3747232" y="6117626"/>
              <a:ext cx="1638826" cy="1800737"/>
              <a:chOff x="-572369" y="39400"/>
              <a:chExt cx="3120630" cy="3428934"/>
            </a:xfrm>
          </p:grpSpPr>
          <p:graphicFrame>
            <p:nvGraphicFramePr>
              <p:cNvPr id="16" name="Chart 501"/>
              <p:cNvGraphicFramePr/>
              <p:nvPr>
                <p:extLst>
                  <p:ext uri="{D42A27DB-BD31-4B8C-83A1-F6EECF244321}">
                    <p14:modId xmlns:p14="http://schemas.microsoft.com/office/powerpoint/2010/main" val="2493419735"/>
                  </p:ext>
                </p:extLst>
              </p:nvPr>
            </p:nvGraphicFramePr>
            <p:xfrm>
              <a:off x="-572369" y="39400"/>
              <a:ext cx="3120630" cy="218254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7" name="Shape 502"/>
              <p:cNvSpPr/>
              <p:nvPr/>
            </p:nvSpPr>
            <p:spPr>
              <a:xfrm>
                <a:off x="586022" y="1178001"/>
                <a:ext cx="1130464" cy="2290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7" name="Group 509"/>
            <p:cNvGrpSpPr/>
            <p:nvPr/>
          </p:nvGrpSpPr>
          <p:grpSpPr>
            <a:xfrm>
              <a:off x="5617462" y="5294211"/>
              <a:ext cx="1667379" cy="2624152"/>
              <a:chOff x="0" y="0"/>
              <a:chExt cx="3175000" cy="4996871"/>
            </a:xfrm>
          </p:grpSpPr>
          <p:graphicFrame>
            <p:nvGraphicFramePr>
              <p:cNvPr id="14" name="Chart 507"/>
              <p:cNvGraphicFramePr/>
              <p:nvPr/>
            </p:nvGraphicFramePr>
            <p:xfrm>
              <a:off x="0" y="0"/>
              <a:ext cx="3175000" cy="3175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15" name="Shape 508"/>
              <p:cNvSpPr/>
              <p:nvPr/>
            </p:nvSpPr>
            <p:spPr>
              <a:xfrm>
                <a:off x="755382" y="1567934"/>
                <a:ext cx="1664236" cy="34289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8" name="Group 515"/>
            <p:cNvGrpSpPr/>
            <p:nvPr/>
          </p:nvGrpSpPr>
          <p:grpSpPr>
            <a:xfrm>
              <a:off x="7735410" y="5849672"/>
              <a:ext cx="1467295" cy="2068691"/>
              <a:chOff x="-245746" y="-470833"/>
              <a:chExt cx="2794001" cy="3939167"/>
            </a:xfrm>
          </p:grpSpPr>
          <p:graphicFrame>
            <p:nvGraphicFramePr>
              <p:cNvPr id="12" name="Chart 513"/>
              <p:cNvGraphicFramePr/>
              <p:nvPr>
                <p:extLst>
                  <p:ext uri="{D42A27DB-BD31-4B8C-83A1-F6EECF244321}">
                    <p14:modId xmlns:p14="http://schemas.microsoft.com/office/powerpoint/2010/main" val="2226607598"/>
                  </p:ext>
                </p:extLst>
              </p:nvPr>
            </p:nvGraphicFramePr>
            <p:xfrm>
              <a:off x="-245746" y="-470833"/>
              <a:ext cx="2794001" cy="2794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sp>
            <p:nvSpPr>
              <p:cNvPr id="13" name="Shape 514"/>
              <p:cNvSpPr/>
              <p:nvPr/>
            </p:nvSpPr>
            <p:spPr>
              <a:xfrm>
                <a:off x="586022" y="1178001"/>
                <a:ext cx="1130464" cy="2290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9" name="Group 521"/>
            <p:cNvGrpSpPr/>
            <p:nvPr/>
          </p:nvGrpSpPr>
          <p:grpSpPr>
            <a:xfrm>
              <a:off x="7429261" y="6934705"/>
              <a:ext cx="666952" cy="983658"/>
              <a:chOff x="0" y="63500"/>
              <a:chExt cx="1270000" cy="1873064"/>
            </a:xfrm>
          </p:grpSpPr>
          <p:graphicFrame>
            <p:nvGraphicFramePr>
              <p:cNvPr id="10" name="Chart 519"/>
              <p:cNvGraphicFramePr/>
              <p:nvPr/>
            </p:nvGraphicFramePr>
            <p:xfrm>
              <a:off x="0" y="63500"/>
              <a:ext cx="1270000" cy="127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sp>
            <p:nvSpPr>
              <p:cNvPr id="11" name="Shape 520"/>
              <p:cNvSpPr/>
              <p:nvPr/>
            </p:nvSpPr>
            <p:spPr>
              <a:xfrm>
                <a:off x="307587" y="690172"/>
                <a:ext cx="615195" cy="12463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</p:grpSp>
      <p:pic>
        <p:nvPicPr>
          <p:cNvPr id="26" name="Рисунок 25"/>
          <p:cNvPicPr/>
          <p:nvPr/>
        </p:nvPicPr>
        <p:blipFill>
          <a:blip r:embed="rId9"/>
          <a:stretch>
            <a:fillRect/>
          </a:stretch>
        </p:blipFill>
        <p:spPr>
          <a:xfrm>
            <a:off x="467544" y="260648"/>
            <a:ext cx="4536504" cy="3240360"/>
          </a:xfrm>
          <a:prstGeom prst="rect">
            <a:avLst/>
          </a:prstGeom>
        </p:spPr>
      </p:pic>
      <p:pic>
        <p:nvPicPr>
          <p:cNvPr id="27" name="Рисунок 26"/>
          <p:cNvPicPr/>
          <p:nvPr/>
        </p:nvPicPr>
        <p:blipFill>
          <a:blip r:embed="rId10"/>
          <a:stretch>
            <a:fillRect/>
          </a:stretch>
        </p:blipFill>
        <p:spPr>
          <a:xfrm>
            <a:off x="3666919" y="3706728"/>
            <a:ext cx="4997312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7072330" y="214290"/>
            <a:ext cx="1892574" cy="889261"/>
            <a:chOff x="3617842" y="5294211"/>
            <a:chExt cx="5584863" cy="2624152"/>
          </a:xfrm>
        </p:grpSpPr>
        <p:grpSp>
          <p:nvGrpSpPr>
            <p:cNvPr id="26" name="Group 488"/>
            <p:cNvGrpSpPr/>
            <p:nvPr/>
          </p:nvGrpSpPr>
          <p:grpSpPr>
            <a:xfrm>
              <a:off x="3617842" y="7130464"/>
              <a:ext cx="534223" cy="787900"/>
              <a:chOff x="0" y="50862"/>
              <a:chExt cx="1017257" cy="1500306"/>
            </a:xfrm>
          </p:grpSpPr>
          <p:graphicFrame>
            <p:nvGraphicFramePr>
              <p:cNvPr id="45" name="Chart 486"/>
              <p:cNvGraphicFramePr/>
              <p:nvPr/>
            </p:nvGraphicFramePr>
            <p:xfrm>
              <a:off x="0" y="50862"/>
              <a:ext cx="1017257" cy="10172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46" name="Shape 487"/>
              <p:cNvSpPr/>
              <p:nvPr/>
            </p:nvSpPr>
            <p:spPr>
              <a:xfrm>
                <a:off x="246374" y="552821"/>
                <a:ext cx="492765" cy="9983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27" name="Group 493"/>
            <p:cNvGrpSpPr/>
            <p:nvPr/>
          </p:nvGrpSpPr>
          <p:grpSpPr>
            <a:xfrm>
              <a:off x="6517664" y="6286927"/>
              <a:ext cx="1200513" cy="1631436"/>
              <a:chOff x="0" y="0"/>
              <a:chExt cx="2286000" cy="3106555"/>
            </a:xfrm>
          </p:grpSpPr>
          <p:graphicFrame>
            <p:nvGraphicFramePr>
              <p:cNvPr id="43" name="Chart 491"/>
              <p:cNvGraphicFramePr/>
              <p:nvPr/>
            </p:nvGraphicFramePr>
            <p:xfrm>
              <a:off x="0" y="0"/>
              <a:ext cx="2286000" cy="228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44" name="Shape 492"/>
              <p:cNvSpPr/>
              <p:nvPr/>
            </p:nvSpPr>
            <p:spPr>
              <a:xfrm>
                <a:off x="672171" y="1198745"/>
                <a:ext cx="941658" cy="1907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28" name="Group 498"/>
            <p:cNvGrpSpPr/>
            <p:nvPr/>
          </p:nvGrpSpPr>
          <p:grpSpPr>
            <a:xfrm>
              <a:off x="5184126" y="6286927"/>
              <a:ext cx="1200513" cy="1631436"/>
              <a:chOff x="0" y="0"/>
              <a:chExt cx="2286000" cy="3106555"/>
            </a:xfrm>
          </p:grpSpPr>
          <p:graphicFrame>
            <p:nvGraphicFramePr>
              <p:cNvPr id="41" name="Chart 496"/>
              <p:cNvGraphicFramePr/>
              <p:nvPr/>
            </p:nvGraphicFramePr>
            <p:xfrm>
              <a:off x="0" y="0"/>
              <a:ext cx="2286000" cy="228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42" name="Shape 497"/>
              <p:cNvSpPr/>
              <p:nvPr/>
            </p:nvSpPr>
            <p:spPr>
              <a:xfrm>
                <a:off x="672171" y="1198745"/>
                <a:ext cx="941658" cy="1907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29" name="Group 503"/>
            <p:cNvGrpSpPr/>
            <p:nvPr/>
          </p:nvGrpSpPr>
          <p:grpSpPr>
            <a:xfrm>
              <a:off x="3918761" y="5849672"/>
              <a:ext cx="1467294" cy="2068691"/>
              <a:chOff x="-245746" y="-470833"/>
              <a:chExt cx="2794001" cy="3939167"/>
            </a:xfrm>
          </p:grpSpPr>
          <p:graphicFrame>
            <p:nvGraphicFramePr>
              <p:cNvPr id="39" name="Chart 501"/>
              <p:cNvGraphicFramePr/>
              <p:nvPr/>
            </p:nvGraphicFramePr>
            <p:xfrm>
              <a:off x="-245746" y="-470833"/>
              <a:ext cx="2794001" cy="2794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40" name="Shape 502"/>
              <p:cNvSpPr/>
              <p:nvPr/>
            </p:nvSpPr>
            <p:spPr>
              <a:xfrm>
                <a:off x="586022" y="1178001"/>
                <a:ext cx="1130464" cy="2290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30" name="Group 509"/>
            <p:cNvGrpSpPr/>
            <p:nvPr/>
          </p:nvGrpSpPr>
          <p:grpSpPr>
            <a:xfrm>
              <a:off x="5617462" y="5294211"/>
              <a:ext cx="1667379" cy="2624152"/>
              <a:chOff x="0" y="0"/>
              <a:chExt cx="3175000" cy="4996871"/>
            </a:xfrm>
          </p:grpSpPr>
          <p:graphicFrame>
            <p:nvGraphicFramePr>
              <p:cNvPr id="37" name="Chart 507"/>
              <p:cNvGraphicFramePr/>
              <p:nvPr/>
            </p:nvGraphicFramePr>
            <p:xfrm>
              <a:off x="0" y="0"/>
              <a:ext cx="3175000" cy="3175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38" name="Shape 508"/>
              <p:cNvSpPr/>
              <p:nvPr/>
            </p:nvSpPr>
            <p:spPr>
              <a:xfrm>
                <a:off x="755382" y="1567934"/>
                <a:ext cx="1664236" cy="34289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31" name="Group 515"/>
            <p:cNvGrpSpPr/>
            <p:nvPr/>
          </p:nvGrpSpPr>
          <p:grpSpPr>
            <a:xfrm>
              <a:off x="7735410" y="5849672"/>
              <a:ext cx="1467295" cy="2068691"/>
              <a:chOff x="-245746" y="-470833"/>
              <a:chExt cx="2794001" cy="3939167"/>
            </a:xfrm>
          </p:grpSpPr>
          <p:graphicFrame>
            <p:nvGraphicFramePr>
              <p:cNvPr id="35" name="Chart 513"/>
              <p:cNvGraphicFramePr/>
              <p:nvPr>
                <p:extLst>
                  <p:ext uri="{D42A27DB-BD31-4B8C-83A1-F6EECF244321}">
                    <p14:modId xmlns:p14="http://schemas.microsoft.com/office/powerpoint/2010/main" val="2226607598"/>
                  </p:ext>
                </p:extLst>
              </p:nvPr>
            </p:nvGraphicFramePr>
            <p:xfrm>
              <a:off x="-245746" y="-470833"/>
              <a:ext cx="2794001" cy="2794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sp>
            <p:nvSpPr>
              <p:cNvPr id="36" name="Shape 514"/>
              <p:cNvSpPr/>
              <p:nvPr/>
            </p:nvSpPr>
            <p:spPr>
              <a:xfrm>
                <a:off x="586022" y="1178001"/>
                <a:ext cx="1130464" cy="2290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32" name="Group 521"/>
            <p:cNvGrpSpPr/>
            <p:nvPr/>
          </p:nvGrpSpPr>
          <p:grpSpPr>
            <a:xfrm>
              <a:off x="7429261" y="6934705"/>
              <a:ext cx="666952" cy="983658"/>
              <a:chOff x="0" y="63500"/>
              <a:chExt cx="1270000" cy="1873064"/>
            </a:xfrm>
          </p:grpSpPr>
          <p:graphicFrame>
            <p:nvGraphicFramePr>
              <p:cNvPr id="33" name="Chart 519"/>
              <p:cNvGraphicFramePr/>
              <p:nvPr/>
            </p:nvGraphicFramePr>
            <p:xfrm>
              <a:off x="0" y="63500"/>
              <a:ext cx="1270000" cy="127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sp>
            <p:nvSpPr>
              <p:cNvPr id="34" name="Shape 520"/>
              <p:cNvSpPr/>
              <p:nvPr/>
            </p:nvSpPr>
            <p:spPr>
              <a:xfrm>
                <a:off x="307587" y="690172"/>
                <a:ext cx="615195" cy="12463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69" name="Группа 68"/>
          <p:cNvGrpSpPr/>
          <p:nvPr/>
        </p:nvGrpSpPr>
        <p:grpSpPr>
          <a:xfrm>
            <a:off x="7086181" y="214290"/>
            <a:ext cx="1892574" cy="889261"/>
            <a:chOff x="3617842" y="5294211"/>
            <a:chExt cx="5584863" cy="2624152"/>
          </a:xfrm>
        </p:grpSpPr>
        <p:grpSp>
          <p:nvGrpSpPr>
            <p:cNvPr id="70" name="Group 488"/>
            <p:cNvGrpSpPr/>
            <p:nvPr/>
          </p:nvGrpSpPr>
          <p:grpSpPr>
            <a:xfrm>
              <a:off x="3617842" y="7130464"/>
              <a:ext cx="534223" cy="787900"/>
              <a:chOff x="0" y="50862"/>
              <a:chExt cx="1017257" cy="1500306"/>
            </a:xfrm>
          </p:grpSpPr>
          <p:graphicFrame>
            <p:nvGraphicFramePr>
              <p:cNvPr id="89" name="Chart 486"/>
              <p:cNvGraphicFramePr/>
              <p:nvPr/>
            </p:nvGraphicFramePr>
            <p:xfrm>
              <a:off x="0" y="50862"/>
              <a:ext cx="1017257" cy="10172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  <p:sp>
            <p:nvSpPr>
              <p:cNvPr id="90" name="Shape 487"/>
              <p:cNvSpPr/>
              <p:nvPr/>
            </p:nvSpPr>
            <p:spPr>
              <a:xfrm>
                <a:off x="246374" y="552821"/>
                <a:ext cx="492765" cy="9983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71" name="Group 493"/>
            <p:cNvGrpSpPr/>
            <p:nvPr/>
          </p:nvGrpSpPr>
          <p:grpSpPr>
            <a:xfrm>
              <a:off x="6517664" y="6286927"/>
              <a:ext cx="1200513" cy="1631436"/>
              <a:chOff x="0" y="0"/>
              <a:chExt cx="2286000" cy="3106555"/>
            </a:xfrm>
          </p:grpSpPr>
          <p:graphicFrame>
            <p:nvGraphicFramePr>
              <p:cNvPr id="87" name="Chart 491"/>
              <p:cNvGraphicFramePr/>
              <p:nvPr/>
            </p:nvGraphicFramePr>
            <p:xfrm>
              <a:off x="0" y="0"/>
              <a:ext cx="2286000" cy="228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0"/>
              </a:graphicData>
            </a:graphic>
          </p:graphicFrame>
          <p:sp>
            <p:nvSpPr>
              <p:cNvPr id="88" name="Shape 492"/>
              <p:cNvSpPr/>
              <p:nvPr/>
            </p:nvSpPr>
            <p:spPr>
              <a:xfrm>
                <a:off x="672171" y="1198745"/>
                <a:ext cx="941658" cy="1907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72" name="Group 498"/>
            <p:cNvGrpSpPr/>
            <p:nvPr/>
          </p:nvGrpSpPr>
          <p:grpSpPr>
            <a:xfrm>
              <a:off x="5184126" y="6286927"/>
              <a:ext cx="1200513" cy="1631436"/>
              <a:chOff x="0" y="0"/>
              <a:chExt cx="2286000" cy="3106555"/>
            </a:xfrm>
          </p:grpSpPr>
          <p:graphicFrame>
            <p:nvGraphicFramePr>
              <p:cNvPr id="85" name="Chart 496"/>
              <p:cNvGraphicFramePr/>
              <p:nvPr/>
            </p:nvGraphicFramePr>
            <p:xfrm>
              <a:off x="0" y="0"/>
              <a:ext cx="2286000" cy="228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1"/>
              </a:graphicData>
            </a:graphic>
          </p:graphicFrame>
          <p:sp>
            <p:nvSpPr>
              <p:cNvPr id="86" name="Shape 497"/>
              <p:cNvSpPr/>
              <p:nvPr/>
            </p:nvSpPr>
            <p:spPr>
              <a:xfrm>
                <a:off x="672171" y="1198745"/>
                <a:ext cx="941658" cy="1907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73" name="Group 503"/>
            <p:cNvGrpSpPr/>
            <p:nvPr/>
          </p:nvGrpSpPr>
          <p:grpSpPr>
            <a:xfrm>
              <a:off x="3918761" y="5849672"/>
              <a:ext cx="1467294" cy="2068691"/>
              <a:chOff x="-245746" y="-470833"/>
              <a:chExt cx="2794001" cy="3939167"/>
            </a:xfrm>
          </p:grpSpPr>
          <p:graphicFrame>
            <p:nvGraphicFramePr>
              <p:cNvPr id="83" name="Chart 501"/>
              <p:cNvGraphicFramePr/>
              <p:nvPr/>
            </p:nvGraphicFramePr>
            <p:xfrm>
              <a:off x="-245746" y="-470833"/>
              <a:ext cx="2794001" cy="2794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2"/>
              </a:graphicData>
            </a:graphic>
          </p:graphicFrame>
          <p:sp>
            <p:nvSpPr>
              <p:cNvPr id="84" name="Shape 502"/>
              <p:cNvSpPr/>
              <p:nvPr/>
            </p:nvSpPr>
            <p:spPr>
              <a:xfrm>
                <a:off x="586022" y="1178001"/>
                <a:ext cx="1130464" cy="2290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74" name="Group 509"/>
            <p:cNvGrpSpPr/>
            <p:nvPr/>
          </p:nvGrpSpPr>
          <p:grpSpPr>
            <a:xfrm>
              <a:off x="5617462" y="5294211"/>
              <a:ext cx="1667379" cy="2624152"/>
              <a:chOff x="0" y="0"/>
              <a:chExt cx="3175000" cy="4996871"/>
            </a:xfrm>
          </p:grpSpPr>
          <p:graphicFrame>
            <p:nvGraphicFramePr>
              <p:cNvPr id="81" name="Chart 507"/>
              <p:cNvGraphicFramePr/>
              <p:nvPr/>
            </p:nvGraphicFramePr>
            <p:xfrm>
              <a:off x="0" y="0"/>
              <a:ext cx="3175000" cy="3175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3"/>
              </a:graphicData>
            </a:graphic>
          </p:graphicFrame>
          <p:sp>
            <p:nvSpPr>
              <p:cNvPr id="82" name="Shape 508"/>
              <p:cNvSpPr/>
              <p:nvPr/>
            </p:nvSpPr>
            <p:spPr>
              <a:xfrm>
                <a:off x="755382" y="1567934"/>
                <a:ext cx="1664236" cy="34289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75" name="Group 515"/>
            <p:cNvGrpSpPr/>
            <p:nvPr/>
          </p:nvGrpSpPr>
          <p:grpSpPr>
            <a:xfrm>
              <a:off x="7735410" y="5849672"/>
              <a:ext cx="1467295" cy="2068691"/>
              <a:chOff x="-245746" y="-470833"/>
              <a:chExt cx="2794001" cy="3939167"/>
            </a:xfrm>
          </p:grpSpPr>
          <p:graphicFrame>
            <p:nvGraphicFramePr>
              <p:cNvPr id="79" name="Chart 513"/>
              <p:cNvGraphicFramePr/>
              <p:nvPr>
                <p:extLst>
                  <p:ext uri="{D42A27DB-BD31-4B8C-83A1-F6EECF244321}">
                    <p14:modId xmlns:p14="http://schemas.microsoft.com/office/powerpoint/2010/main" val="2226607598"/>
                  </p:ext>
                </p:extLst>
              </p:nvPr>
            </p:nvGraphicFramePr>
            <p:xfrm>
              <a:off x="-245746" y="-470833"/>
              <a:ext cx="2794001" cy="2794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4"/>
              </a:graphicData>
            </a:graphic>
          </p:graphicFrame>
          <p:sp>
            <p:nvSpPr>
              <p:cNvPr id="80" name="Shape 514"/>
              <p:cNvSpPr/>
              <p:nvPr/>
            </p:nvSpPr>
            <p:spPr>
              <a:xfrm>
                <a:off x="586022" y="1178001"/>
                <a:ext cx="1130464" cy="2290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76" name="Group 521"/>
            <p:cNvGrpSpPr/>
            <p:nvPr/>
          </p:nvGrpSpPr>
          <p:grpSpPr>
            <a:xfrm>
              <a:off x="7429261" y="6934705"/>
              <a:ext cx="666952" cy="983658"/>
              <a:chOff x="0" y="63500"/>
              <a:chExt cx="1270000" cy="1873064"/>
            </a:xfrm>
          </p:grpSpPr>
          <p:graphicFrame>
            <p:nvGraphicFramePr>
              <p:cNvPr id="77" name="Chart 519"/>
              <p:cNvGraphicFramePr/>
              <p:nvPr/>
            </p:nvGraphicFramePr>
            <p:xfrm>
              <a:off x="0" y="63500"/>
              <a:ext cx="1270000" cy="127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5"/>
              </a:graphicData>
            </a:graphic>
          </p:graphicFrame>
          <p:sp>
            <p:nvSpPr>
              <p:cNvPr id="78" name="Shape 520"/>
              <p:cNvSpPr/>
              <p:nvPr/>
            </p:nvSpPr>
            <p:spPr>
              <a:xfrm>
                <a:off x="307587" y="690172"/>
                <a:ext cx="615195" cy="12463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</p:grpSp>
      <p:pic>
        <p:nvPicPr>
          <p:cNvPr id="48" name="Рисунок 47"/>
          <p:cNvPicPr/>
          <p:nvPr/>
        </p:nvPicPr>
        <p:blipFill>
          <a:blip r:embed="rId16"/>
          <a:stretch>
            <a:fillRect/>
          </a:stretch>
        </p:blipFill>
        <p:spPr>
          <a:xfrm>
            <a:off x="1259632" y="1484784"/>
            <a:ext cx="7096431" cy="47525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5924C2"/>
                </a:solidFill>
                <a:latin typeface="Calibri" pitchFamily="34" charset="0"/>
                <a:cs typeface="Calibri" pitchFamily="34" charset="0"/>
              </a:rPr>
              <a:t>Рабочая область ЛК Страхователя</a:t>
            </a:r>
            <a:endParaRPr lang="ru-RU" sz="2800" b="1" i="1" dirty="0">
              <a:solidFill>
                <a:srgbClr val="5924C2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7106131" y="97912"/>
            <a:ext cx="1892574" cy="889261"/>
            <a:chOff x="3617842" y="5294211"/>
            <a:chExt cx="5584863" cy="2624152"/>
          </a:xfrm>
        </p:grpSpPr>
        <p:grpSp>
          <p:nvGrpSpPr>
            <p:cNvPr id="6" name="Group 488"/>
            <p:cNvGrpSpPr/>
            <p:nvPr/>
          </p:nvGrpSpPr>
          <p:grpSpPr>
            <a:xfrm>
              <a:off x="3617842" y="7130464"/>
              <a:ext cx="534222" cy="787899"/>
              <a:chOff x="0" y="50862"/>
              <a:chExt cx="1017256" cy="1500304"/>
            </a:xfrm>
          </p:grpSpPr>
          <p:graphicFrame>
            <p:nvGraphicFramePr>
              <p:cNvPr id="25" name="Chart 486"/>
              <p:cNvGraphicFramePr/>
              <p:nvPr/>
            </p:nvGraphicFramePr>
            <p:xfrm>
              <a:off x="0" y="50862"/>
              <a:ext cx="1017257" cy="10172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26" name="Shape 487"/>
              <p:cNvSpPr/>
              <p:nvPr/>
            </p:nvSpPr>
            <p:spPr>
              <a:xfrm>
                <a:off x="246374" y="552821"/>
                <a:ext cx="492765" cy="9983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7" name="Group 493"/>
            <p:cNvGrpSpPr/>
            <p:nvPr/>
          </p:nvGrpSpPr>
          <p:grpSpPr>
            <a:xfrm>
              <a:off x="6517664" y="6286927"/>
              <a:ext cx="1200513" cy="1631436"/>
              <a:chOff x="0" y="0"/>
              <a:chExt cx="2286000" cy="3106554"/>
            </a:xfrm>
          </p:grpSpPr>
          <p:graphicFrame>
            <p:nvGraphicFramePr>
              <p:cNvPr id="23" name="Chart 491"/>
              <p:cNvGraphicFramePr/>
              <p:nvPr/>
            </p:nvGraphicFramePr>
            <p:xfrm>
              <a:off x="0" y="0"/>
              <a:ext cx="2286000" cy="228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24" name="Shape 492"/>
              <p:cNvSpPr/>
              <p:nvPr/>
            </p:nvSpPr>
            <p:spPr>
              <a:xfrm>
                <a:off x="672171" y="1198745"/>
                <a:ext cx="941658" cy="1907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8" name="Group 498"/>
            <p:cNvGrpSpPr/>
            <p:nvPr/>
          </p:nvGrpSpPr>
          <p:grpSpPr>
            <a:xfrm>
              <a:off x="5184126" y="6286927"/>
              <a:ext cx="1200513" cy="1631436"/>
              <a:chOff x="0" y="0"/>
              <a:chExt cx="2286000" cy="3106554"/>
            </a:xfrm>
          </p:grpSpPr>
          <p:graphicFrame>
            <p:nvGraphicFramePr>
              <p:cNvPr id="21" name="Chart 496"/>
              <p:cNvGraphicFramePr/>
              <p:nvPr/>
            </p:nvGraphicFramePr>
            <p:xfrm>
              <a:off x="0" y="0"/>
              <a:ext cx="2286000" cy="228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22" name="Shape 497"/>
              <p:cNvSpPr/>
              <p:nvPr/>
            </p:nvSpPr>
            <p:spPr>
              <a:xfrm>
                <a:off x="672171" y="1198745"/>
                <a:ext cx="941658" cy="1907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9" name="Group 503"/>
            <p:cNvGrpSpPr/>
            <p:nvPr/>
          </p:nvGrpSpPr>
          <p:grpSpPr>
            <a:xfrm>
              <a:off x="3918762" y="5849673"/>
              <a:ext cx="1467293" cy="2068690"/>
              <a:chOff x="-245745" y="-470832"/>
              <a:chExt cx="2794000" cy="3939166"/>
            </a:xfrm>
          </p:grpSpPr>
          <p:graphicFrame>
            <p:nvGraphicFramePr>
              <p:cNvPr id="19" name="Chart 501"/>
              <p:cNvGraphicFramePr/>
              <p:nvPr>
                <p:extLst>
                  <p:ext uri="{D42A27DB-BD31-4B8C-83A1-F6EECF244321}">
                    <p14:modId xmlns:p14="http://schemas.microsoft.com/office/powerpoint/2010/main" val="1938576199"/>
                  </p:ext>
                </p:extLst>
              </p:nvPr>
            </p:nvGraphicFramePr>
            <p:xfrm>
              <a:off x="-245746" y="-470833"/>
              <a:ext cx="2794001" cy="2794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20" name="Shape 502"/>
              <p:cNvSpPr/>
              <p:nvPr/>
            </p:nvSpPr>
            <p:spPr>
              <a:xfrm>
                <a:off x="586022" y="1178001"/>
                <a:ext cx="1130464" cy="2290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10" name="Group 509"/>
            <p:cNvGrpSpPr/>
            <p:nvPr/>
          </p:nvGrpSpPr>
          <p:grpSpPr>
            <a:xfrm>
              <a:off x="5617462" y="5294211"/>
              <a:ext cx="1667379" cy="2624152"/>
              <a:chOff x="0" y="0"/>
              <a:chExt cx="3175000" cy="4996870"/>
            </a:xfrm>
          </p:grpSpPr>
          <p:graphicFrame>
            <p:nvGraphicFramePr>
              <p:cNvPr id="17" name="Chart 507"/>
              <p:cNvGraphicFramePr/>
              <p:nvPr/>
            </p:nvGraphicFramePr>
            <p:xfrm>
              <a:off x="0" y="0"/>
              <a:ext cx="3175000" cy="3175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18" name="Shape 508"/>
              <p:cNvSpPr/>
              <p:nvPr/>
            </p:nvSpPr>
            <p:spPr>
              <a:xfrm>
                <a:off x="755382" y="1567934"/>
                <a:ext cx="1664236" cy="34289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11" name="Group 515"/>
            <p:cNvGrpSpPr/>
            <p:nvPr/>
          </p:nvGrpSpPr>
          <p:grpSpPr>
            <a:xfrm>
              <a:off x="7735411" y="5849673"/>
              <a:ext cx="1467294" cy="2068690"/>
              <a:chOff x="-245745" y="-470832"/>
              <a:chExt cx="2794000" cy="3939166"/>
            </a:xfrm>
          </p:grpSpPr>
          <p:graphicFrame>
            <p:nvGraphicFramePr>
              <p:cNvPr id="15" name="Chart 513"/>
              <p:cNvGraphicFramePr/>
              <p:nvPr>
                <p:extLst>
                  <p:ext uri="{D42A27DB-BD31-4B8C-83A1-F6EECF244321}">
                    <p14:modId xmlns:p14="http://schemas.microsoft.com/office/powerpoint/2010/main" val="436762717"/>
                  </p:ext>
                </p:extLst>
              </p:nvPr>
            </p:nvGraphicFramePr>
            <p:xfrm>
              <a:off x="-245746" y="-470833"/>
              <a:ext cx="2794001" cy="2794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sp>
            <p:nvSpPr>
              <p:cNvPr id="16" name="Shape 514"/>
              <p:cNvSpPr/>
              <p:nvPr/>
            </p:nvSpPr>
            <p:spPr>
              <a:xfrm>
                <a:off x="586022" y="1178001"/>
                <a:ext cx="1130464" cy="2290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12" name="Group 521"/>
            <p:cNvGrpSpPr/>
            <p:nvPr/>
          </p:nvGrpSpPr>
          <p:grpSpPr>
            <a:xfrm>
              <a:off x="7429261" y="6934705"/>
              <a:ext cx="666952" cy="983657"/>
              <a:chOff x="0" y="63500"/>
              <a:chExt cx="1270000" cy="1873063"/>
            </a:xfrm>
          </p:grpSpPr>
          <p:graphicFrame>
            <p:nvGraphicFramePr>
              <p:cNvPr id="13" name="Chart 519"/>
              <p:cNvGraphicFramePr/>
              <p:nvPr/>
            </p:nvGraphicFramePr>
            <p:xfrm>
              <a:off x="0" y="63500"/>
              <a:ext cx="1270000" cy="127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sp>
            <p:nvSpPr>
              <p:cNvPr id="14" name="Shape 520"/>
              <p:cNvSpPr/>
              <p:nvPr/>
            </p:nvSpPr>
            <p:spPr>
              <a:xfrm>
                <a:off x="307587" y="690172"/>
                <a:ext cx="615195" cy="12463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</p:grpSp>
      <p:pic>
        <p:nvPicPr>
          <p:cNvPr id="27" name="Рисунок 26"/>
          <p:cNvPicPr/>
          <p:nvPr/>
        </p:nvPicPr>
        <p:blipFill>
          <a:blip r:embed="rId9"/>
          <a:stretch>
            <a:fillRect/>
          </a:stretch>
        </p:blipFill>
        <p:spPr>
          <a:xfrm>
            <a:off x="1115617" y="1124744"/>
            <a:ext cx="6426596" cy="404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22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7106131" y="97912"/>
            <a:ext cx="1892574" cy="889261"/>
            <a:chOff x="3617842" y="5294211"/>
            <a:chExt cx="5584863" cy="2624152"/>
          </a:xfrm>
        </p:grpSpPr>
        <p:grpSp>
          <p:nvGrpSpPr>
            <p:cNvPr id="8" name="Group 488"/>
            <p:cNvGrpSpPr/>
            <p:nvPr/>
          </p:nvGrpSpPr>
          <p:grpSpPr>
            <a:xfrm>
              <a:off x="3617842" y="7130464"/>
              <a:ext cx="534222" cy="787899"/>
              <a:chOff x="0" y="50862"/>
              <a:chExt cx="1017256" cy="1500304"/>
            </a:xfrm>
          </p:grpSpPr>
          <p:graphicFrame>
            <p:nvGraphicFramePr>
              <p:cNvPr id="27" name="Chart 486"/>
              <p:cNvGraphicFramePr/>
              <p:nvPr/>
            </p:nvGraphicFramePr>
            <p:xfrm>
              <a:off x="0" y="50862"/>
              <a:ext cx="1017257" cy="10172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28" name="Shape 487"/>
              <p:cNvSpPr/>
              <p:nvPr/>
            </p:nvSpPr>
            <p:spPr>
              <a:xfrm>
                <a:off x="246374" y="552821"/>
                <a:ext cx="492765" cy="9983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9" name="Group 493"/>
            <p:cNvGrpSpPr/>
            <p:nvPr/>
          </p:nvGrpSpPr>
          <p:grpSpPr>
            <a:xfrm>
              <a:off x="6517664" y="6286927"/>
              <a:ext cx="1200513" cy="1631436"/>
              <a:chOff x="0" y="0"/>
              <a:chExt cx="2286000" cy="3106554"/>
            </a:xfrm>
          </p:grpSpPr>
          <p:graphicFrame>
            <p:nvGraphicFramePr>
              <p:cNvPr id="25" name="Chart 491"/>
              <p:cNvGraphicFramePr/>
              <p:nvPr/>
            </p:nvGraphicFramePr>
            <p:xfrm>
              <a:off x="0" y="0"/>
              <a:ext cx="2286000" cy="228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26" name="Shape 492"/>
              <p:cNvSpPr/>
              <p:nvPr/>
            </p:nvSpPr>
            <p:spPr>
              <a:xfrm>
                <a:off x="672171" y="1198745"/>
                <a:ext cx="941658" cy="1907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10" name="Group 498"/>
            <p:cNvGrpSpPr/>
            <p:nvPr/>
          </p:nvGrpSpPr>
          <p:grpSpPr>
            <a:xfrm>
              <a:off x="5184126" y="6286927"/>
              <a:ext cx="1200513" cy="1631436"/>
              <a:chOff x="0" y="0"/>
              <a:chExt cx="2286000" cy="3106554"/>
            </a:xfrm>
          </p:grpSpPr>
          <p:graphicFrame>
            <p:nvGraphicFramePr>
              <p:cNvPr id="23" name="Chart 496"/>
              <p:cNvGraphicFramePr/>
              <p:nvPr/>
            </p:nvGraphicFramePr>
            <p:xfrm>
              <a:off x="0" y="0"/>
              <a:ext cx="2286000" cy="228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24" name="Shape 497"/>
              <p:cNvSpPr/>
              <p:nvPr/>
            </p:nvSpPr>
            <p:spPr>
              <a:xfrm>
                <a:off x="672171" y="1198745"/>
                <a:ext cx="941658" cy="1907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11" name="Group 503"/>
            <p:cNvGrpSpPr/>
            <p:nvPr/>
          </p:nvGrpSpPr>
          <p:grpSpPr>
            <a:xfrm>
              <a:off x="3918762" y="5849673"/>
              <a:ext cx="1467293" cy="2068690"/>
              <a:chOff x="-245745" y="-470832"/>
              <a:chExt cx="2794000" cy="3939166"/>
            </a:xfrm>
          </p:grpSpPr>
          <p:graphicFrame>
            <p:nvGraphicFramePr>
              <p:cNvPr id="21" name="Chart 501"/>
              <p:cNvGraphicFramePr/>
              <p:nvPr>
                <p:extLst>
                  <p:ext uri="{D42A27DB-BD31-4B8C-83A1-F6EECF244321}">
                    <p14:modId xmlns:p14="http://schemas.microsoft.com/office/powerpoint/2010/main" val="803609533"/>
                  </p:ext>
                </p:extLst>
              </p:nvPr>
            </p:nvGraphicFramePr>
            <p:xfrm>
              <a:off x="-245746" y="-470833"/>
              <a:ext cx="2794001" cy="2794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22" name="Shape 502"/>
              <p:cNvSpPr/>
              <p:nvPr/>
            </p:nvSpPr>
            <p:spPr>
              <a:xfrm>
                <a:off x="586022" y="1178001"/>
                <a:ext cx="1130464" cy="2290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12" name="Group 509"/>
            <p:cNvGrpSpPr/>
            <p:nvPr/>
          </p:nvGrpSpPr>
          <p:grpSpPr>
            <a:xfrm>
              <a:off x="5617462" y="5294211"/>
              <a:ext cx="1667379" cy="2624152"/>
              <a:chOff x="0" y="0"/>
              <a:chExt cx="3175000" cy="4996870"/>
            </a:xfrm>
          </p:grpSpPr>
          <p:graphicFrame>
            <p:nvGraphicFramePr>
              <p:cNvPr id="19" name="Chart 507"/>
              <p:cNvGraphicFramePr/>
              <p:nvPr/>
            </p:nvGraphicFramePr>
            <p:xfrm>
              <a:off x="0" y="0"/>
              <a:ext cx="3175000" cy="3175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20" name="Shape 508"/>
              <p:cNvSpPr/>
              <p:nvPr/>
            </p:nvSpPr>
            <p:spPr>
              <a:xfrm>
                <a:off x="755382" y="1567934"/>
                <a:ext cx="1664236" cy="34289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13" name="Group 515"/>
            <p:cNvGrpSpPr/>
            <p:nvPr/>
          </p:nvGrpSpPr>
          <p:grpSpPr>
            <a:xfrm>
              <a:off x="7735411" y="5849673"/>
              <a:ext cx="1467294" cy="2068690"/>
              <a:chOff x="-245745" y="-470832"/>
              <a:chExt cx="2794000" cy="3939166"/>
            </a:xfrm>
          </p:grpSpPr>
          <p:graphicFrame>
            <p:nvGraphicFramePr>
              <p:cNvPr id="17" name="Chart 513"/>
              <p:cNvGraphicFramePr/>
              <p:nvPr>
                <p:extLst>
                  <p:ext uri="{D42A27DB-BD31-4B8C-83A1-F6EECF244321}">
                    <p14:modId xmlns:p14="http://schemas.microsoft.com/office/powerpoint/2010/main" val="2184634671"/>
                  </p:ext>
                </p:extLst>
              </p:nvPr>
            </p:nvGraphicFramePr>
            <p:xfrm>
              <a:off x="-245746" y="-470833"/>
              <a:ext cx="2794001" cy="2794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sp>
            <p:nvSpPr>
              <p:cNvPr id="18" name="Shape 514"/>
              <p:cNvSpPr/>
              <p:nvPr/>
            </p:nvSpPr>
            <p:spPr>
              <a:xfrm>
                <a:off x="586022" y="1178001"/>
                <a:ext cx="1130464" cy="2290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14" name="Group 521"/>
            <p:cNvGrpSpPr/>
            <p:nvPr/>
          </p:nvGrpSpPr>
          <p:grpSpPr>
            <a:xfrm>
              <a:off x="7429261" y="6934705"/>
              <a:ext cx="666952" cy="983657"/>
              <a:chOff x="0" y="63500"/>
              <a:chExt cx="1270000" cy="1873063"/>
            </a:xfrm>
          </p:grpSpPr>
          <p:graphicFrame>
            <p:nvGraphicFramePr>
              <p:cNvPr id="15" name="Chart 519"/>
              <p:cNvGraphicFramePr/>
              <p:nvPr/>
            </p:nvGraphicFramePr>
            <p:xfrm>
              <a:off x="0" y="63500"/>
              <a:ext cx="1270000" cy="127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sp>
            <p:nvSpPr>
              <p:cNvPr id="16" name="Shape 520"/>
              <p:cNvSpPr/>
              <p:nvPr/>
            </p:nvSpPr>
            <p:spPr>
              <a:xfrm>
                <a:off x="307587" y="690172"/>
                <a:ext cx="615195" cy="12463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</p:grpSp>
      <p:pic>
        <p:nvPicPr>
          <p:cNvPr id="29" name="Рисунок 28"/>
          <p:cNvPicPr/>
          <p:nvPr/>
        </p:nvPicPr>
        <p:blipFill>
          <a:blip r:embed="rId9"/>
          <a:stretch>
            <a:fillRect/>
          </a:stretch>
        </p:blipFill>
        <p:spPr>
          <a:xfrm>
            <a:off x="683568" y="1196752"/>
            <a:ext cx="7156749" cy="4896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554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899592" y="1124744"/>
            <a:ext cx="7272807" cy="4752528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6991477" y="179684"/>
            <a:ext cx="1892574" cy="889261"/>
            <a:chOff x="3617842" y="5294211"/>
            <a:chExt cx="5584863" cy="2624152"/>
          </a:xfrm>
        </p:grpSpPr>
        <p:grpSp>
          <p:nvGrpSpPr>
            <p:cNvPr id="7" name="Group 488"/>
            <p:cNvGrpSpPr/>
            <p:nvPr/>
          </p:nvGrpSpPr>
          <p:grpSpPr>
            <a:xfrm>
              <a:off x="3617842" y="7130464"/>
              <a:ext cx="534222" cy="787899"/>
              <a:chOff x="0" y="50862"/>
              <a:chExt cx="1017256" cy="1500304"/>
            </a:xfrm>
          </p:grpSpPr>
          <p:graphicFrame>
            <p:nvGraphicFramePr>
              <p:cNvPr id="26" name="Chart 486"/>
              <p:cNvGraphicFramePr/>
              <p:nvPr/>
            </p:nvGraphicFramePr>
            <p:xfrm>
              <a:off x="0" y="50862"/>
              <a:ext cx="1017257" cy="10172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27" name="Shape 487"/>
              <p:cNvSpPr/>
              <p:nvPr/>
            </p:nvSpPr>
            <p:spPr>
              <a:xfrm>
                <a:off x="246374" y="552821"/>
                <a:ext cx="492765" cy="9983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8" name="Group 493"/>
            <p:cNvGrpSpPr/>
            <p:nvPr/>
          </p:nvGrpSpPr>
          <p:grpSpPr>
            <a:xfrm>
              <a:off x="6517664" y="6286927"/>
              <a:ext cx="1200513" cy="1631436"/>
              <a:chOff x="0" y="0"/>
              <a:chExt cx="2286000" cy="3106554"/>
            </a:xfrm>
          </p:grpSpPr>
          <p:graphicFrame>
            <p:nvGraphicFramePr>
              <p:cNvPr id="24" name="Chart 491"/>
              <p:cNvGraphicFramePr/>
              <p:nvPr/>
            </p:nvGraphicFramePr>
            <p:xfrm>
              <a:off x="0" y="0"/>
              <a:ext cx="2286000" cy="228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25" name="Shape 492"/>
              <p:cNvSpPr/>
              <p:nvPr/>
            </p:nvSpPr>
            <p:spPr>
              <a:xfrm>
                <a:off x="672171" y="1198745"/>
                <a:ext cx="941658" cy="1907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9" name="Group 498"/>
            <p:cNvGrpSpPr/>
            <p:nvPr/>
          </p:nvGrpSpPr>
          <p:grpSpPr>
            <a:xfrm>
              <a:off x="5184126" y="6286927"/>
              <a:ext cx="1200513" cy="1631436"/>
              <a:chOff x="0" y="0"/>
              <a:chExt cx="2286000" cy="3106554"/>
            </a:xfrm>
          </p:grpSpPr>
          <p:graphicFrame>
            <p:nvGraphicFramePr>
              <p:cNvPr id="22" name="Chart 496"/>
              <p:cNvGraphicFramePr/>
              <p:nvPr/>
            </p:nvGraphicFramePr>
            <p:xfrm>
              <a:off x="0" y="0"/>
              <a:ext cx="2286000" cy="228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23" name="Shape 497"/>
              <p:cNvSpPr/>
              <p:nvPr/>
            </p:nvSpPr>
            <p:spPr>
              <a:xfrm>
                <a:off x="672171" y="1198745"/>
                <a:ext cx="941658" cy="1907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10" name="Group 503"/>
            <p:cNvGrpSpPr/>
            <p:nvPr/>
          </p:nvGrpSpPr>
          <p:grpSpPr>
            <a:xfrm>
              <a:off x="3918762" y="5849673"/>
              <a:ext cx="1467293" cy="2068690"/>
              <a:chOff x="-245745" y="-470832"/>
              <a:chExt cx="2794000" cy="3939166"/>
            </a:xfrm>
          </p:grpSpPr>
          <p:graphicFrame>
            <p:nvGraphicFramePr>
              <p:cNvPr id="20" name="Chart 501"/>
              <p:cNvGraphicFramePr/>
              <p:nvPr/>
            </p:nvGraphicFramePr>
            <p:xfrm>
              <a:off x="-245746" y="-470833"/>
              <a:ext cx="2794001" cy="2794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21" name="Shape 502"/>
              <p:cNvSpPr/>
              <p:nvPr/>
            </p:nvSpPr>
            <p:spPr>
              <a:xfrm>
                <a:off x="586022" y="1178001"/>
                <a:ext cx="1130464" cy="2290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11" name="Group 509"/>
            <p:cNvGrpSpPr/>
            <p:nvPr/>
          </p:nvGrpSpPr>
          <p:grpSpPr>
            <a:xfrm>
              <a:off x="5617462" y="5294211"/>
              <a:ext cx="1667379" cy="2624152"/>
              <a:chOff x="0" y="0"/>
              <a:chExt cx="3175000" cy="4996870"/>
            </a:xfrm>
          </p:grpSpPr>
          <p:graphicFrame>
            <p:nvGraphicFramePr>
              <p:cNvPr id="18" name="Chart 507"/>
              <p:cNvGraphicFramePr/>
              <p:nvPr/>
            </p:nvGraphicFramePr>
            <p:xfrm>
              <a:off x="0" y="0"/>
              <a:ext cx="3175000" cy="3175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sp>
            <p:nvSpPr>
              <p:cNvPr id="19" name="Shape 508"/>
              <p:cNvSpPr/>
              <p:nvPr/>
            </p:nvSpPr>
            <p:spPr>
              <a:xfrm>
                <a:off x="755382" y="1567934"/>
                <a:ext cx="1664236" cy="34289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12" name="Group 515"/>
            <p:cNvGrpSpPr/>
            <p:nvPr/>
          </p:nvGrpSpPr>
          <p:grpSpPr>
            <a:xfrm>
              <a:off x="7735411" y="5849673"/>
              <a:ext cx="1467294" cy="2068690"/>
              <a:chOff x="-245745" y="-470832"/>
              <a:chExt cx="2794000" cy="3939166"/>
            </a:xfrm>
          </p:grpSpPr>
          <p:graphicFrame>
            <p:nvGraphicFramePr>
              <p:cNvPr id="16" name="Chart 513"/>
              <p:cNvGraphicFramePr/>
              <p:nvPr>
                <p:extLst>
                  <p:ext uri="{D42A27DB-BD31-4B8C-83A1-F6EECF244321}">
                    <p14:modId xmlns:p14="http://schemas.microsoft.com/office/powerpoint/2010/main" val="605560606"/>
                  </p:ext>
                </p:extLst>
              </p:nvPr>
            </p:nvGraphicFramePr>
            <p:xfrm>
              <a:off x="-245746" y="-470833"/>
              <a:ext cx="2794001" cy="2794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sp>
            <p:nvSpPr>
              <p:cNvPr id="17" name="Shape 514"/>
              <p:cNvSpPr/>
              <p:nvPr/>
            </p:nvSpPr>
            <p:spPr>
              <a:xfrm>
                <a:off x="586022" y="1178001"/>
                <a:ext cx="1130464" cy="2290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99" y="0"/>
                    </a:moveTo>
                    <a:cubicBezTo>
                      <a:pt x="10216" y="1574"/>
                      <a:pt x="10228" y="3153"/>
                      <a:pt x="10035" y="4727"/>
                    </a:cubicBezTo>
                    <a:cubicBezTo>
                      <a:pt x="9837" y="6336"/>
                      <a:pt x="9426" y="7937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98" y="6538"/>
                      <a:pt x="12043" y="5273"/>
                      <a:pt x="11709" y="4019"/>
                    </a:cubicBezTo>
                    <a:cubicBezTo>
                      <a:pt x="11347" y="2660"/>
                      <a:pt x="10776" y="1316"/>
                      <a:pt x="9999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13" name="Group 521"/>
            <p:cNvGrpSpPr/>
            <p:nvPr/>
          </p:nvGrpSpPr>
          <p:grpSpPr>
            <a:xfrm>
              <a:off x="7429261" y="6934705"/>
              <a:ext cx="666952" cy="983657"/>
              <a:chOff x="0" y="63500"/>
              <a:chExt cx="1270000" cy="1873063"/>
            </a:xfrm>
          </p:grpSpPr>
          <p:graphicFrame>
            <p:nvGraphicFramePr>
              <p:cNvPr id="14" name="Chart 519"/>
              <p:cNvGraphicFramePr/>
              <p:nvPr/>
            </p:nvGraphicFramePr>
            <p:xfrm>
              <a:off x="0" y="63500"/>
              <a:ext cx="1270000" cy="127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  <p:sp>
            <p:nvSpPr>
              <p:cNvPr id="15" name="Shape 520"/>
              <p:cNvSpPr/>
              <p:nvPr/>
            </p:nvSpPr>
            <p:spPr>
              <a:xfrm>
                <a:off x="307587" y="690172"/>
                <a:ext cx="615195" cy="12463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274" y="0"/>
                    </a:moveTo>
                    <a:cubicBezTo>
                      <a:pt x="10354" y="1577"/>
                      <a:pt x="10274" y="3155"/>
                      <a:pt x="10035" y="4727"/>
                    </a:cubicBezTo>
                    <a:cubicBezTo>
                      <a:pt x="9790" y="6334"/>
                      <a:pt x="9379" y="7934"/>
                      <a:pt x="8804" y="9520"/>
                    </a:cubicBezTo>
                    <a:cubicBezTo>
                      <a:pt x="7566" y="8989"/>
                      <a:pt x="6232" y="8522"/>
                      <a:pt x="4819" y="8123"/>
                    </a:cubicBezTo>
                    <a:cubicBezTo>
                      <a:pt x="3292" y="7691"/>
                      <a:pt x="1676" y="7340"/>
                      <a:pt x="0" y="7076"/>
                    </a:cubicBezTo>
                    <a:cubicBezTo>
                      <a:pt x="4103" y="8013"/>
                      <a:pt x="7120" y="9820"/>
                      <a:pt x="8197" y="11987"/>
                    </a:cubicBezTo>
                    <a:cubicBezTo>
                      <a:pt x="8935" y="13469"/>
                      <a:pt x="8694" y="15009"/>
                      <a:pt x="8401" y="16527"/>
                    </a:cubicBezTo>
                    <a:cubicBezTo>
                      <a:pt x="8073" y="18221"/>
                      <a:pt x="7684" y="19912"/>
                      <a:pt x="7234" y="21600"/>
                    </a:cubicBezTo>
                    <a:lnTo>
                      <a:pt x="14120" y="21600"/>
                    </a:lnTo>
                    <a:cubicBezTo>
                      <a:pt x="13524" y="19208"/>
                      <a:pt x="13083" y="16822"/>
                      <a:pt x="12821" y="14442"/>
                    </a:cubicBezTo>
                    <a:cubicBezTo>
                      <a:pt x="12596" y="12396"/>
                      <a:pt x="12532" y="10296"/>
                      <a:pt x="14250" y="8427"/>
                    </a:cubicBezTo>
                    <a:cubicBezTo>
                      <a:pt x="15711" y="6837"/>
                      <a:pt x="18337" y="5578"/>
                      <a:pt x="21600" y="4904"/>
                    </a:cubicBezTo>
                    <a:cubicBezTo>
                      <a:pt x="19630" y="5172"/>
                      <a:pt x="17758" y="5590"/>
                      <a:pt x="16051" y="6145"/>
                    </a:cubicBezTo>
                    <a:cubicBezTo>
                      <a:pt x="14616" y="6611"/>
                      <a:pt x="13311" y="7168"/>
                      <a:pt x="12172" y="7803"/>
                    </a:cubicBezTo>
                    <a:cubicBezTo>
                      <a:pt x="12158" y="6539"/>
                      <a:pt x="12004" y="5275"/>
                      <a:pt x="11709" y="4019"/>
                    </a:cubicBezTo>
                    <a:cubicBezTo>
                      <a:pt x="11392" y="2666"/>
                      <a:pt x="10913" y="1324"/>
                      <a:pt x="10274" y="0"/>
                    </a:cubicBezTo>
                    <a:close/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6331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1574</TotalTime>
  <Words>164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Zabrodina</dc:creator>
  <cp:lastModifiedBy>Добровольский Владимир Николаевич</cp:lastModifiedBy>
  <cp:revision>165</cp:revision>
  <cp:lastPrinted>2017-09-26T11:01:42Z</cp:lastPrinted>
  <dcterms:created xsi:type="dcterms:W3CDTF">2017-06-29T04:38:19Z</dcterms:created>
  <dcterms:modified xsi:type="dcterms:W3CDTF">2021-08-19T04:13:25Z</dcterms:modified>
</cp:coreProperties>
</file>